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351" r:id="rId2"/>
    <p:sldId id="322" r:id="rId3"/>
    <p:sldId id="354" r:id="rId4"/>
    <p:sldId id="433" r:id="rId5"/>
    <p:sldId id="357" r:id="rId6"/>
    <p:sldId id="361" r:id="rId7"/>
    <p:sldId id="362" r:id="rId8"/>
    <p:sldId id="442" r:id="rId9"/>
    <p:sldId id="324" r:id="rId10"/>
    <p:sldId id="363" r:id="rId11"/>
    <p:sldId id="326" r:id="rId12"/>
    <p:sldId id="332" r:id="rId13"/>
    <p:sldId id="334" r:id="rId14"/>
    <p:sldId id="367" r:id="rId15"/>
    <p:sldId id="333" r:id="rId16"/>
    <p:sldId id="390" r:id="rId17"/>
    <p:sldId id="391" r:id="rId18"/>
    <p:sldId id="394" r:id="rId19"/>
    <p:sldId id="396" r:id="rId20"/>
    <p:sldId id="397" r:id="rId21"/>
    <p:sldId id="398" r:id="rId22"/>
    <p:sldId id="399" r:id="rId23"/>
    <p:sldId id="429" r:id="rId24"/>
    <p:sldId id="415" r:id="rId25"/>
    <p:sldId id="424" r:id="rId26"/>
    <p:sldId id="427" r:id="rId27"/>
    <p:sldId id="432" r:id="rId28"/>
    <p:sldId id="403" r:id="rId29"/>
    <p:sldId id="404" r:id="rId30"/>
    <p:sldId id="402" r:id="rId31"/>
    <p:sldId id="349" r:id="rId32"/>
    <p:sldId id="405" r:id="rId33"/>
    <p:sldId id="436" r:id="rId34"/>
    <p:sldId id="441" r:id="rId35"/>
    <p:sldId id="437" r:id="rId36"/>
    <p:sldId id="406" r:id="rId37"/>
    <p:sldId id="366" r:id="rId38"/>
    <p:sldId id="328" r:id="rId39"/>
    <p:sldId id="419" r:id="rId40"/>
    <p:sldId id="423"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36" autoAdjust="0"/>
    <p:restoredTop sz="84956" autoAdjust="0"/>
  </p:normalViewPr>
  <p:slideViewPr>
    <p:cSldViewPr snapToGrid="0">
      <p:cViewPr varScale="1">
        <p:scale>
          <a:sx n="72" d="100"/>
          <a:sy n="72" d="100"/>
        </p:scale>
        <p:origin x="116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jpe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BF01F7-6CA6-42AA-B7E3-A27BB9A7E111}" type="datetimeFigureOut">
              <a:rPr lang="zh-CN" altLang="en-US" smtClean="0"/>
              <a:t>2024/8/15</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06D497-5B7C-4614-A781-6B856D26B4C6}" type="slidenum">
              <a:rPr lang="zh-CN" altLang="en-US" smtClean="0"/>
              <a:t>‹#›</a:t>
            </a:fld>
            <a:endParaRPr lang="zh-CN" altLang="en-US"/>
          </a:p>
        </p:txBody>
      </p:sp>
    </p:spTree>
    <p:extLst>
      <p:ext uri="{BB962C8B-B14F-4D97-AF65-F5344CB8AC3E}">
        <p14:creationId xmlns:p14="http://schemas.microsoft.com/office/powerpoint/2010/main" val="1725373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downstream turbine encounters a significantly reduced free-stream velocity compared to the upstream turbine, leading to less energy being available in the flow.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a:t>
            </a:fld>
            <a:endParaRPr lang="zh-CN" altLang="en-US"/>
          </a:p>
        </p:txBody>
      </p:sp>
    </p:spTree>
    <p:extLst>
      <p:ext uri="{BB962C8B-B14F-4D97-AF65-F5344CB8AC3E}">
        <p14:creationId xmlns:p14="http://schemas.microsoft.com/office/powerpoint/2010/main" val="28423289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12</a:t>
            </a:fld>
            <a:endParaRPr lang="zh-CN" altLang="en-US"/>
          </a:p>
        </p:txBody>
      </p:sp>
    </p:spTree>
    <p:extLst>
      <p:ext uri="{BB962C8B-B14F-4D97-AF65-F5344CB8AC3E}">
        <p14:creationId xmlns:p14="http://schemas.microsoft.com/office/powerpoint/2010/main" val="3704670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13</a:t>
            </a:fld>
            <a:endParaRPr lang="zh-CN" altLang="en-US"/>
          </a:p>
        </p:txBody>
      </p:sp>
    </p:spTree>
    <p:extLst>
      <p:ext uri="{BB962C8B-B14F-4D97-AF65-F5344CB8AC3E}">
        <p14:creationId xmlns:p14="http://schemas.microsoft.com/office/powerpoint/2010/main" val="29308050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14</a:t>
            </a:fld>
            <a:endParaRPr lang="zh-CN" altLang="en-US"/>
          </a:p>
        </p:txBody>
      </p:sp>
    </p:spTree>
    <p:extLst>
      <p:ext uri="{BB962C8B-B14F-4D97-AF65-F5344CB8AC3E}">
        <p14:creationId xmlns:p14="http://schemas.microsoft.com/office/powerpoint/2010/main" val="1598867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a:t>
            </a:r>
          </a:p>
          <a:p>
            <a:r>
              <a:rPr lang="en-US" altLang="zh-CN" dirty="0"/>
              <a:t>MATLAB</a:t>
            </a:r>
          </a:p>
          <a:p>
            <a:r>
              <a:rPr lang="en-US" altLang="zh-CN" dirty="0"/>
              <a:t>NREL5MW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15</a:t>
            </a:fld>
            <a:endParaRPr lang="zh-CN" altLang="en-US"/>
          </a:p>
        </p:txBody>
      </p:sp>
    </p:spTree>
    <p:extLst>
      <p:ext uri="{BB962C8B-B14F-4D97-AF65-F5344CB8AC3E}">
        <p14:creationId xmlns:p14="http://schemas.microsoft.com/office/powerpoint/2010/main" val="1070875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Downwind facing LIDAR </a:t>
            </a:r>
          </a:p>
          <a:p>
            <a:r>
              <a:rPr lang="en-US" altLang="zh-CN" dirty="0"/>
              <a:t>Measuring 1D (rotor disk) position</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16</a:t>
            </a:fld>
            <a:endParaRPr lang="zh-CN" altLang="en-US"/>
          </a:p>
        </p:txBody>
      </p:sp>
    </p:spTree>
    <p:extLst>
      <p:ext uri="{BB962C8B-B14F-4D97-AF65-F5344CB8AC3E}">
        <p14:creationId xmlns:p14="http://schemas.microsoft.com/office/powerpoint/2010/main" val="792711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Q-blade doesn’t have any LiDAR functionality, so I spent around a week time to implement the LiDAR functionality and optimize it so that it’s fast enough (2 days --&gt; 10 mins </a:t>
            </a:r>
            <a:r>
              <a:rPr lang="en-US" altLang="zh-CN" dirty="0">
                <a:sym typeface="Wingdings" panose="05000000000000000000" pitchFamily="2" charset="2"/>
              </a:rPr>
              <a:t>--&gt; 2 mins </a:t>
            </a:r>
            <a:r>
              <a:rPr lang="en-US" altLang="zh-CN" dirty="0"/>
              <a:t>)</a:t>
            </a:r>
          </a:p>
          <a:p>
            <a:endParaRPr lang="en-US" altLang="zh-CN" dirty="0"/>
          </a:p>
          <a:p>
            <a:r>
              <a:rPr lang="en-US" altLang="zh-CN" dirty="0"/>
              <a:t>Wake center is what I am aiming at</a:t>
            </a:r>
          </a:p>
          <a:p>
            <a:r>
              <a:rPr lang="en-US" altLang="zh-CN" dirty="0"/>
              <a:t>	1. obvious</a:t>
            </a:r>
          </a:p>
          <a:p>
            <a:r>
              <a:rPr lang="en-US" altLang="zh-CN" dirty="0"/>
              <a:t>	2. accessible in real-time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17</a:t>
            </a:fld>
            <a:endParaRPr lang="zh-CN" altLang="en-US"/>
          </a:p>
        </p:txBody>
      </p:sp>
    </p:spTree>
    <p:extLst>
      <p:ext uri="{BB962C8B-B14F-4D97-AF65-F5344CB8AC3E}">
        <p14:creationId xmlns:p14="http://schemas.microsoft.com/office/powerpoint/2010/main" val="16734524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CCW, coordinate of helix center, two periodic signal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18</a:t>
            </a:fld>
            <a:endParaRPr lang="zh-CN" altLang="en-US"/>
          </a:p>
        </p:txBody>
      </p:sp>
    </p:spTree>
    <p:extLst>
      <p:ext uri="{BB962C8B-B14F-4D97-AF65-F5344CB8AC3E}">
        <p14:creationId xmlns:p14="http://schemas.microsoft.com/office/powerpoint/2010/main" val="32877035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19</a:t>
            </a:fld>
            <a:endParaRPr lang="zh-CN" altLang="en-US"/>
          </a:p>
        </p:txBody>
      </p:sp>
    </p:spTree>
    <p:extLst>
      <p:ext uri="{BB962C8B-B14F-4D97-AF65-F5344CB8AC3E}">
        <p14:creationId xmlns:p14="http://schemas.microsoft.com/office/powerpoint/2010/main" val="10621957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20</a:t>
            </a:fld>
            <a:endParaRPr lang="zh-CN" altLang="en-US"/>
          </a:p>
        </p:txBody>
      </p:sp>
    </p:spTree>
    <p:extLst>
      <p:ext uri="{BB962C8B-B14F-4D97-AF65-F5344CB8AC3E}">
        <p14:creationId xmlns:p14="http://schemas.microsoft.com/office/powerpoint/2010/main" val="26769968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21</a:t>
            </a:fld>
            <a:endParaRPr lang="zh-CN" altLang="en-US"/>
          </a:p>
        </p:txBody>
      </p:sp>
    </p:spTree>
    <p:extLst>
      <p:ext uri="{BB962C8B-B14F-4D97-AF65-F5344CB8AC3E}">
        <p14:creationId xmlns:p14="http://schemas.microsoft.com/office/powerpoint/2010/main" val="2316425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arrow stands for the thrust force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a:p>
            <a:endParaRPr lang="en-US" altLang="zh-CN"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a:t>
            </a:fld>
            <a:endParaRPr lang="zh-CN" altLang="en-US"/>
          </a:p>
        </p:txBody>
      </p:sp>
    </p:spTree>
    <p:extLst>
      <p:ext uri="{BB962C8B-B14F-4D97-AF65-F5344CB8AC3E}">
        <p14:creationId xmlns:p14="http://schemas.microsoft.com/office/powerpoint/2010/main" val="1948158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22</a:t>
            </a:fld>
            <a:endParaRPr lang="zh-CN" altLang="en-US"/>
          </a:p>
        </p:txBody>
      </p:sp>
    </p:spTree>
    <p:extLst>
      <p:ext uri="{BB962C8B-B14F-4D97-AF65-F5344CB8AC3E}">
        <p14:creationId xmlns:p14="http://schemas.microsoft.com/office/powerpoint/2010/main" val="33183874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four different combination that can be controlled</a:t>
            </a:r>
          </a:p>
          <a:p>
            <a:endParaRPr lang="en-US" altLang="zh-CN" dirty="0"/>
          </a:p>
          <a:p>
            <a:r>
              <a:rPr lang="en-US" altLang="zh-CN" dirty="0"/>
              <a:t>We explore the relation between input and output by first open-loop control the whole system</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23</a:t>
            </a:fld>
            <a:endParaRPr lang="zh-CN" altLang="en-US"/>
          </a:p>
        </p:txBody>
      </p:sp>
    </p:spTree>
    <p:extLst>
      <p:ext uri="{BB962C8B-B14F-4D97-AF65-F5344CB8AC3E}">
        <p14:creationId xmlns:p14="http://schemas.microsoft.com/office/powerpoint/2010/main" val="30976444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magnitude of the helix as well as the phase can both be manipulated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24</a:t>
            </a:fld>
            <a:endParaRPr lang="zh-CN" altLang="en-US"/>
          </a:p>
        </p:txBody>
      </p:sp>
    </p:spTree>
    <p:extLst>
      <p:ext uri="{BB962C8B-B14F-4D97-AF65-F5344CB8AC3E}">
        <p14:creationId xmlns:p14="http://schemas.microsoft.com/office/powerpoint/2010/main" val="27490179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25</a:t>
            </a:fld>
            <a:endParaRPr lang="zh-CN" altLang="en-US"/>
          </a:p>
        </p:txBody>
      </p:sp>
    </p:spTree>
    <p:extLst>
      <p:ext uri="{BB962C8B-B14F-4D97-AF65-F5344CB8AC3E}">
        <p14:creationId xmlns:p14="http://schemas.microsoft.com/office/powerpoint/2010/main" val="38053675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 the magnitude of beta tilt and beta yaw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26</a:t>
            </a:fld>
            <a:endParaRPr lang="zh-CN" altLang="en-US"/>
          </a:p>
        </p:txBody>
      </p:sp>
    </p:spTree>
    <p:extLst>
      <p:ext uri="{BB962C8B-B14F-4D97-AF65-F5344CB8AC3E}">
        <p14:creationId xmlns:p14="http://schemas.microsoft.com/office/powerpoint/2010/main" val="23471603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28</a:t>
            </a:fld>
            <a:endParaRPr lang="zh-CN" altLang="en-US"/>
          </a:p>
        </p:txBody>
      </p:sp>
    </p:spTree>
    <p:extLst>
      <p:ext uri="{BB962C8B-B14F-4D97-AF65-F5344CB8AC3E}">
        <p14:creationId xmlns:p14="http://schemas.microsoft.com/office/powerpoint/2010/main" val="1999474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29</a:t>
            </a:fld>
            <a:endParaRPr lang="zh-CN" altLang="en-US"/>
          </a:p>
        </p:txBody>
      </p:sp>
    </p:spTree>
    <p:extLst>
      <p:ext uri="{BB962C8B-B14F-4D97-AF65-F5344CB8AC3E}">
        <p14:creationId xmlns:p14="http://schemas.microsoft.com/office/powerpoint/2010/main" val="3659777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30</a:t>
            </a:fld>
            <a:endParaRPr lang="zh-CN" altLang="en-US"/>
          </a:p>
        </p:txBody>
      </p:sp>
    </p:spTree>
    <p:extLst>
      <p:ext uri="{BB962C8B-B14F-4D97-AF65-F5344CB8AC3E}">
        <p14:creationId xmlns:p14="http://schemas.microsoft.com/office/powerpoint/2010/main" val="2211564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Equations of internal model and delay. </a:t>
            </a:r>
          </a:p>
          <a:p>
            <a:endParaRPr lang="en-US" altLang="zh-CN" dirty="0"/>
          </a:p>
          <a:p>
            <a:r>
              <a:rPr lang="en-US" altLang="zh-CN" dirty="0"/>
              <a:t>The internal model predict the reaction of the wake to the demanded yaw angle. The first equation is the relationship of yaw, and then the second one is for the wake.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31</a:t>
            </a:fld>
            <a:endParaRPr lang="zh-CN" altLang="en-US"/>
          </a:p>
        </p:txBody>
      </p:sp>
    </p:spTree>
    <p:extLst>
      <p:ext uri="{BB962C8B-B14F-4D97-AF65-F5344CB8AC3E}">
        <p14:creationId xmlns:p14="http://schemas.microsoft.com/office/powerpoint/2010/main" val="483296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32</a:t>
            </a:fld>
            <a:endParaRPr lang="zh-CN" altLang="en-US"/>
          </a:p>
        </p:txBody>
      </p:sp>
    </p:spTree>
    <p:extLst>
      <p:ext uri="{BB962C8B-B14F-4D97-AF65-F5344CB8AC3E}">
        <p14:creationId xmlns:p14="http://schemas.microsoft.com/office/powerpoint/2010/main" val="2516234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wake mixing control strategy is developed to enhance the mixing of the turbine’s wake with ambient free-stream velocity air. This enhanced mixing accelerates the energy recovery of the wake more effectively than would occur through natural wake processes and recovery mechanisms. </a:t>
            </a:r>
          </a:p>
          <a:p>
            <a:endParaRPr lang="en-US" altLang="zh-CN" dirty="0"/>
          </a:p>
          <a:p>
            <a:r>
              <a:rPr lang="en-US" altLang="zh-CN" dirty="0"/>
              <a:t>Pulse: varying thrust coefficient sinusoidal -</a:t>
            </a:r>
            <a:r>
              <a:rPr lang="en-US" altLang="zh-CN" dirty="0">
                <a:sym typeface="Wingdings" panose="05000000000000000000" pitchFamily="2" charset="2"/>
              </a:rPr>
              <a:t>---&gt; Load ----&gt; More consistent</a:t>
            </a:r>
            <a:endParaRPr lang="en-US" altLang="zh-CN" dirty="0"/>
          </a:p>
          <a:p>
            <a:r>
              <a:rPr lang="en-US" altLang="zh-CN" dirty="0"/>
              <a:t>Helix: Individual Pitch Control </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a:t>
            </a:fld>
            <a:endParaRPr lang="zh-CN" altLang="en-US"/>
          </a:p>
        </p:txBody>
      </p:sp>
    </p:spTree>
    <p:extLst>
      <p:ext uri="{BB962C8B-B14F-4D97-AF65-F5344CB8AC3E}">
        <p14:creationId xmlns:p14="http://schemas.microsoft.com/office/powerpoint/2010/main" val="35784536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33</a:t>
            </a:fld>
            <a:endParaRPr lang="zh-CN" altLang="en-US"/>
          </a:p>
        </p:txBody>
      </p:sp>
    </p:spTree>
    <p:extLst>
      <p:ext uri="{BB962C8B-B14F-4D97-AF65-F5344CB8AC3E}">
        <p14:creationId xmlns:p14="http://schemas.microsoft.com/office/powerpoint/2010/main" val="15070267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Dead-time Delay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34</a:t>
            </a:fld>
            <a:endParaRPr lang="zh-CN" altLang="en-US"/>
          </a:p>
        </p:txBody>
      </p:sp>
    </p:spTree>
    <p:extLst>
      <p:ext uri="{BB962C8B-B14F-4D97-AF65-F5344CB8AC3E}">
        <p14:creationId xmlns:p14="http://schemas.microsoft.com/office/powerpoint/2010/main" val="12733868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RGA matrix</a:t>
            </a:r>
          </a:p>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35</a:t>
            </a:fld>
            <a:endParaRPr lang="zh-CN" altLang="en-US"/>
          </a:p>
        </p:txBody>
      </p:sp>
    </p:spTree>
    <p:extLst>
      <p:ext uri="{BB962C8B-B14F-4D97-AF65-F5344CB8AC3E}">
        <p14:creationId xmlns:p14="http://schemas.microsoft.com/office/powerpoint/2010/main" val="19637834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36</a:t>
            </a:fld>
            <a:endParaRPr lang="zh-CN" altLang="en-US"/>
          </a:p>
        </p:txBody>
      </p:sp>
    </p:spTree>
    <p:extLst>
      <p:ext uri="{BB962C8B-B14F-4D97-AF65-F5344CB8AC3E}">
        <p14:creationId xmlns:p14="http://schemas.microsoft.com/office/powerpoint/2010/main" val="33353967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38</a:t>
            </a:fld>
            <a:endParaRPr lang="zh-CN" altLang="en-US"/>
          </a:p>
        </p:txBody>
      </p:sp>
    </p:spTree>
    <p:extLst>
      <p:ext uri="{BB962C8B-B14F-4D97-AF65-F5344CB8AC3E}">
        <p14:creationId xmlns:p14="http://schemas.microsoft.com/office/powerpoint/2010/main" val="26436102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39</a:t>
            </a:fld>
            <a:endParaRPr lang="zh-CN" altLang="en-US"/>
          </a:p>
        </p:txBody>
      </p:sp>
    </p:spTree>
    <p:extLst>
      <p:ext uri="{BB962C8B-B14F-4D97-AF65-F5344CB8AC3E}">
        <p14:creationId xmlns:p14="http://schemas.microsoft.com/office/powerpoint/2010/main" val="28907093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With LiDAR, we are able to visualize the helix downwind, and based on some play arounds, we can answer the question of what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40</a:t>
            </a:fld>
            <a:endParaRPr lang="zh-CN" altLang="en-US"/>
          </a:p>
        </p:txBody>
      </p:sp>
    </p:spTree>
    <p:extLst>
      <p:ext uri="{BB962C8B-B14F-4D97-AF65-F5344CB8AC3E}">
        <p14:creationId xmlns:p14="http://schemas.microsoft.com/office/powerpoint/2010/main" val="1054205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MBC transform map the signals from rotating frame to the non-rotating one. </a:t>
            </a:r>
          </a:p>
          <a:p>
            <a:endParaRPr lang="en-US" altLang="zh-CN" dirty="0"/>
          </a:p>
          <a:p>
            <a:r>
              <a:rPr lang="en-US" altLang="zh-CN" dirty="0"/>
              <a:t>In this fixed frame, the individual pitch commands can be computed as decoupled collective, tilt, and yaw pitch commands respectively, allowing simple SISO control loops instead of MIMO</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a:t>
            </a:fld>
            <a:endParaRPr lang="zh-CN" altLang="en-US"/>
          </a:p>
        </p:txBody>
      </p:sp>
    </p:spTree>
    <p:extLst>
      <p:ext uri="{BB962C8B-B14F-4D97-AF65-F5344CB8AC3E}">
        <p14:creationId xmlns:p14="http://schemas.microsoft.com/office/powerpoint/2010/main" val="1845087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By using the inverse MBC, we just need to give the tilt and yaw moment, then the blade pitch signals are acquired.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a:t>
            </a:fld>
            <a:endParaRPr lang="zh-CN" altLang="en-US"/>
          </a:p>
        </p:txBody>
      </p:sp>
    </p:spTree>
    <p:extLst>
      <p:ext uri="{BB962C8B-B14F-4D97-AF65-F5344CB8AC3E}">
        <p14:creationId xmlns:p14="http://schemas.microsoft.com/office/powerpoint/2010/main" val="40243825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MBC transform map the signals from rotating frame to the non-rotating one. </a:t>
            </a:r>
          </a:p>
          <a:p>
            <a:endParaRPr lang="en-US" altLang="zh-CN" dirty="0"/>
          </a:p>
          <a:p>
            <a:r>
              <a:rPr lang="en-US" altLang="zh-CN" dirty="0"/>
              <a:t>In this fixed frame, the individual pitch commands can be computed as decoupled collective, tilt, and yaw pitch commands respectively, allowing simple SISO control loops instead of MIMO</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8</a:t>
            </a:fld>
            <a:endParaRPr lang="zh-CN" altLang="en-US"/>
          </a:p>
        </p:txBody>
      </p:sp>
    </p:spTree>
    <p:extLst>
      <p:ext uri="{BB962C8B-B14F-4D97-AF65-F5344CB8AC3E}">
        <p14:creationId xmlns:p14="http://schemas.microsoft.com/office/powerpoint/2010/main" val="28925231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Beta(tilt) and Beta(yaw) for rotor disk, based on the phase different of tilt and yaw, the helix is clockwise or counterclockwise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9</a:t>
            </a:fld>
            <a:endParaRPr lang="zh-CN" altLang="en-US"/>
          </a:p>
        </p:txBody>
      </p:sp>
    </p:spTree>
    <p:extLst>
      <p:ext uri="{BB962C8B-B14F-4D97-AF65-F5344CB8AC3E}">
        <p14:creationId xmlns:p14="http://schemas.microsoft.com/office/powerpoint/2010/main" val="4021619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Disturbance Rejection</a:t>
            </a:r>
          </a:p>
          <a:p>
            <a:r>
              <a:rPr lang="en-US" altLang="zh-CN" dirty="0"/>
              <a:t>Accuracy and Precision</a:t>
            </a:r>
          </a:p>
          <a:p>
            <a:r>
              <a:rPr lang="en-US" altLang="zh-CN" dirty="0"/>
              <a:t>Input-based control vs. Output-based control: Directly monitors and adjusts the system outputs.</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10</a:t>
            </a:fld>
            <a:endParaRPr lang="zh-CN" altLang="en-US"/>
          </a:p>
        </p:txBody>
      </p:sp>
    </p:spTree>
    <p:extLst>
      <p:ext uri="{BB962C8B-B14F-4D97-AF65-F5344CB8AC3E}">
        <p14:creationId xmlns:p14="http://schemas.microsoft.com/office/powerpoint/2010/main" val="4059767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To close the loop, one of the most important things is to get the feedback --- LiDAR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11</a:t>
            </a:fld>
            <a:endParaRPr lang="zh-CN" altLang="en-US"/>
          </a:p>
        </p:txBody>
      </p:sp>
    </p:spTree>
    <p:extLst>
      <p:ext uri="{BB962C8B-B14F-4D97-AF65-F5344CB8AC3E}">
        <p14:creationId xmlns:p14="http://schemas.microsoft.com/office/powerpoint/2010/main" val="3901448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B14AC-4727-3B99-FC0F-55C3907ADBDF}"/>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74CB498E-6AFD-4FEB-5A5C-8AA69913B9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561CF7A-1F7B-CC43-3D65-5CF50AC2C0AB}"/>
              </a:ext>
            </a:extLst>
          </p:cNvPr>
          <p:cNvSpPr>
            <a:spLocks noGrp="1"/>
          </p:cNvSpPr>
          <p:nvPr>
            <p:ph type="dt" sz="half" idx="10"/>
          </p:nvPr>
        </p:nvSpPr>
        <p:spPr/>
        <p:txBody>
          <a:bodyPr/>
          <a:lstStyle/>
          <a:p>
            <a:fld id="{B5CF4E6C-FB7A-48C5-94D9-819295C6F476}" type="datetime1">
              <a:rPr lang="nl-NL" altLang="zh-CN" smtClean="0"/>
              <a:t>15-8-2024</a:t>
            </a:fld>
            <a:endParaRPr lang="zh-CN" altLang="en-US"/>
          </a:p>
        </p:txBody>
      </p:sp>
      <p:sp>
        <p:nvSpPr>
          <p:cNvPr id="5" name="Footer Placeholder 4">
            <a:extLst>
              <a:ext uri="{FF2B5EF4-FFF2-40B4-BE49-F238E27FC236}">
                <a16:creationId xmlns:a16="http://schemas.microsoft.com/office/drawing/2014/main" id="{D3001DFB-EB57-EBBB-88CC-13B0544304B9}"/>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2DC56B8E-6E1E-E075-510F-787D584C328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728392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7446C-B3DF-2512-47CD-970ADA9BCF47}"/>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973DC8C5-367E-6A30-2E3B-73746BBAB50B}"/>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3598171-4B87-585F-C1A8-E3EC3C455A64}"/>
              </a:ext>
            </a:extLst>
          </p:cNvPr>
          <p:cNvSpPr>
            <a:spLocks noGrp="1"/>
          </p:cNvSpPr>
          <p:nvPr>
            <p:ph type="dt" sz="half" idx="10"/>
          </p:nvPr>
        </p:nvSpPr>
        <p:spPr/>
        <p:txBody>
          <a:bodyPr/>
          <a:lstStyle/>
          <a:p>
            <a:fld id="{E397FB01-60D9-4AEB-B26B-84ED185057AF}" type="datetime1">
              <a:rPr lang="nl-NL" altLang="zh-CN" smtClean="0"/>
              <a:t>15-8-2024</a:t>
            </a:fld>
            <a:endParaRPr lang="zh-CN" altLang="en-US"/>
          </a:p>
        </p:txBody>
      </p:sp>
      <p:sp>
        <p:nvSpPr>
          <p:cNvPr id="5" name="Footer Placeholder 4">
            <a:extLst>
              <a:ext uri="{FF2B5EF4-FFF2-40B4-BE49-F238E27FC236}">
                <a16:creationId xmlns:a16="http://schemas.microsoft.com/office/drawing/2014/main" id="{5EBFDBE6-8CF6-3743-4B90-FE300CF77004}"/>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95336E5-F9A3-22BA-DAEE-0D41C736FF70}"/>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397613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E019D6-99C8-B98D-EB16-D58C5490C82E}"/>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87691D03-0443-CF9B-8D3D-9FD20ACB7BD1}"/>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15F2DAA-802D-CF02-DE4E-FBAE4310BD65}"/>
              </a:ext>
            </a:extLst>
          </p:cNvPr>
          <p:cNvSpPr>
            <a:spLocks noGrp="1"/>
          </p:cNvSpPr>
          <p:nvPr>
            <p:ph type="dt" sz="half" idx="10"/>
          </p:nvPr>
        </p:nvSpPr>
        <p:spPr/>
        <p:txBody>
          <a:bodyPr/>
          <a:lstStyle/>
          <a:p>
            <a:fld id="{F0FB881D-81C9-4887-B7E7-DB40E0B5FD7D}" type="datetime1">
              <a:rPr lang="nl-NL" altLang="zh-CN" smtClean="0"/>
              <a:t>15-8-2024</a:t>
            </a:fld>
            <a:endParaRPr lang="zh-CN" altLang="en-US"/>
          </a:p>
        </p:txBody>
      </p:sp>
      <p:sp>
        <p:nvSpPr>
          <p:cNvPr id="5" name="Footer Placeholder 4">
            <a:extLst>
              <a:ext uri="{FF2B5EF4-FFF2-40B4-BE49-F238E27FC236}">
                <a16:creationId xmlns:a16="http://schemas.microsoft.com/office/drawing/2014/main" id="{359DE38A-83A1-54D0-31E5-D03E2A20678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9F6F3BFC-1EE9-9F74-6264-B50F49F1583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2215383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FBE04-C636-19B5-1231-4D66B6A8838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DED708C-1EED-9299-EF57-A7E3B797542B}"/>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DBE20CC-8A9C-22DA-9949-DFC9F8D94094}"/>
              </a:ext>
            </a:extLst>
          </p:cNvPr>
          <p:cNvSpPr>
            <a:spLocks noGrp="1"/>
          </p:cNvSpPr>
          <p:nvPr>
            <p:ph type="dt" sz="half" idx="10"/>
          </p:nvPr>
        </p:nvSpPr>
        <p:spPr/>
        <p:txBody>
          <a:bodyPr/>
          <a:lstStyle/>
          <a:p>
            <a:fld id="{6316C07C-2859-4372-8A7D-C1DB87EAEB66}" type="datetime1">
              <a:rPr lang="nl-NL" altLang="zh-CN" smtClean="0"/>
              <a:t>15-8-2024</a:t>
            </a:fld>
            <a:endParaRPr lang="zh-CN" altLang="en-US"/>
          </a:p>
        </p:txBody>
      </p:sp>
      <p:sp>
        <p:nvSpPr>
          <p:cNvPr id="5" name="Footer Placeholder 4">
            <a:extLst>
              <a:ext uri="{FF2B5EF4-FFF2-40B4-BE49-F238E27FC236}">
                <a16:creationId xmlns:a16="http://schemas.microsoft.com/office/drawing/2014/main" id="{178E8B71-C34D-5F94-5CD1-66094A0D07D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6417C50A-31B9-3AB7-0DE9-2F16F597C6F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101151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3996F-6EC6-167B-EFD2-CA3755F92DC6}"/>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F9966D1-F1FF-011C-3107-03AA72F816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B6D9DD0B-9EBB-394A-F6B1-D67B03ACC6B0}"/>
              </a:ext>
            </a:extLst>
          </p:cNvPr>
          <p:cNvSpPr>
            <a:spLocks noGrp="1"/>
          </p:cNvSpPr>
          <p:nvPr>
            <p:ph type="dt" sz="half" idx="10"/>
          </p:nvPr>
        </p:nvSpPr>
        <p:spPr/>
        <p:txBody>
          <a:bodyPr/>
          <a:lstStyle/>
          <a:p>
            <a:fld id="{59BEDEAA-34DE-4CD5-95C5-EA2A6456D253}" type="datetime1">
              <a:rPr lang="nl-NL" altLang="zh-CN" smtClean="0"/>
              <a:t>15-8-2024</a:t>
            </a:fld>
            <a:endParaRPr lang="zh-CN" altLang="en-US"/>
          </a:p>
        </p:txBody>
      </p:sp>
      <p:sp>
        <p:nvSpPr>
          <p:cNvPr id="5" name="Footer Placeholder 4">
            <a:extLst>
              <a:ext uri="{FF2B5EF4-FFF2-40B4-BE49-F238E27FC236}">
                <a16:creationId xmlns:a16="http://schemas.microsoft.com/office/drawing/2014/main" id="{DEC5B15A-6F34-A808-E941-AE9D1013156E}"/>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F8471FE-02C3-E1D9-EE28-384E02049383}"/>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4042148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5D7B4-DD20-C05E-9C1F-E03164B8A07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90552FE-DEA6-EE7D-DE24-F88D420A554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13A0FD7D-A1F1-DDB4-2993-A89882A552F0}"/>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8EF32528-CE3E-544F-D236-38CAAE619507}"/>
              </a:ext>
            </a:extLst>
          </p:cNvPr>
          <p:cNvSpPr>
            <a:spLocks noGrp="1"/>
          </p:cNvSpPr>
          <p:nvPr>
            <p:ph type="dt" sz="half" idx="10"/>
          </p:nvPr>
        </p:nvSpPr>
        <p:spPr/>
        <p:txBody>
          <a:bodyPr/>
          <a:lstStyle/>
          <a:p>
            <a:fld id="{7C6AED15-D509-416C-8042-B70E3EB4BF89}" type="datetime1">
              <a:rPr lang="nl-NL" altLang="zh-CN" smtClean="0"/>
              <a:t>15-8-2024</a:t>
            </a:fld>
            <a:endParaRPr lang="zh-CN" altLang="en-US"/>
          </a:p>
        </p:txBody>
      </p:sp>
      <p:sp>
        <p:nvSpPr>
          <p:cNvPr id="6" name="Footer Placeholder 5">
            <a:extLst>
              <a:ext uri="{FF2B5EF4-FFF2-40B4-BE49-F238E27FC236}">
                <a16:creationId xmlns:a16="http://schemas.microsoft.com/office/drawing/2014/main" id="{3C3F1FCE-3BB9-23B7-8571-57B73BC960A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853A421F-0038-74F7-B8A6-F7B3B5CBDC7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43413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ECA2B-3E4B-57E2-9B2A-E86C12105567}"/>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84EF31F-787D-6031-7BD6-9027804745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947A8EEE-A023-CF4F-9CC7-913B4460A581}"/>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80C8BFD5-DD45-D47F-3054-96142607C7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DF895E8E-881A-3B70-C7BE-F2C6B26DFF88}"/>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8504D958-AA8B-352C-D3F0-75ADE9ED6DFC}"/>
              </a:ext>
            </a:extLst>
          </p:cNvPr>
          <p:cNvSpPr>
            <a:spLocks noGrp="1"/>
          </p:cNvSpPr>
          <p:nvPr>
            <p:ph type="dt" sz="half" idx="10"/>
          </p:nvPr>
        </p:nvSpPr>
        <p:spPr/>
        <p:txBody>
          <a:bodyPr/>
          <a:lstStyle/>
          <a:p>
            <a:fld id="{44286CB9-98E1-4708-9BD8-2128253CC40D}" type="datetime1">
              <a:rPr lang="nl-NL" altLang="zh-CN" smtClean="0"/>
              <a:t>15-8-2024</a:t>
            </a:fld>
            <a:endParaRPr lang="zh-CN" altLang="en-US"/>
          </a:p>
        </p:txBody>
      </p:sp>
      <p:sp>
        <p:nvSpPr>
          <p:cNvPr id="8" name="Footer Placeholder 7">
            <a:extLst>
              <a:ext uri="{FF2B5EF4-FFF2-40B4-BE49-F238E27FC236}">
                <a16:creationId xmlns:a16="http://schemas.microsoft.com/office/drawing/2014/main" id="{F33C00A8-259E-8615-A23A-64DC2C5F072B}"/>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9" name="Slide Number Placeholder 8">
            <a:extLst>
              <a:ext uri="{FF2B5EF4-FFF2-40B4-BE49-F238E27FC236}">
                <a16:creationId xmlns:a16="http://schemas.microsoft.com/office/drawing/2014/main" id="{D0CE6FFF-E264-863F-21DC-281C86FB7CA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300085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3F0FC-1327-47B0-1CF7-3C67FB5CFDBC}"/>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FEFDF8C1-E058-A4B2-DF53-D82F78587F7F}"/>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4" name="Footer Placeholder 3">
            <a:extLst>
              <a:ext uri="{FF2B5EF4-FFF2-40B4-BE49-F238E27FC236}">
                <a16:creationId xmlns:a16="http://schemas.microsoft.com/office/drawing/2014/main" id="{C3A245C2-F64A-7328-3E15-474DE9FE647F}"/>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5" name="Slide Number Placeholder 4">
            <a:extLst>
              <a:ext uri="{FF2B5EF4-FFF2-40B4-BE49-F238E27FC236}">
                <a16:creationId xmlns:a16="http://schemas.microsoft.com/office/drawing/2014/main" id="{B16C063C-94C5-F2A8-9772-EA9CCAF5563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882694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F273B4-6FBC-D2E2-2611-EAAA84EA7088}"/>
              </a:ext>
            </a:extLst>
          </p:cNvPr>
          <p:cNvSpPr>
            <a:spLocks noGrp="1"/>
          </p:cNvSpPr>
          <p:nvPr>
            <p:ph type="dt" sz="half" idx="10"/>
          </p:nvPr>
        </p:nvSpPr>
        <p:spPr/>
        <p:txBody>
          <a:bodyPr/>
          <a:lstStyle/>
          <a:p>
            <a:fld id="{32CF44C1-C43C-46A8-B47F-6A1F0BE40772}" type="datetime1">
              <a:rPr lang="nl-NL" altLang="zh-CN" smtClean="0"/>
              <a:t>15-8-2024</a:t>
            </a:fld>
            <a:endParaRPr lang="zh-CN" altLang="en-US"/>
          </a:p>
        </p:txBody>
      </p:sp>
      <p:sp>
        <p:nvSpPr>
          <p:cNvPr id="3" name="Footer Placeholder 2">
            <a:extLst>
              <a:ext uri="{FF2B5EF4-FFF2-40B4-BE49-F238E27FC236}">
                <a16:creationId xmlns:a16="http://schemas.microsoft.com/office/drawing/2014/main" id="{B01A8349-0EB4-CDB6-2B71-6CF661E401BD}"/>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4" name="Slide Number Placeholder 3">
            <a:extLst>
              <a:ext uri="{FF2B5EF4-FFF2-40B4-BE49-F238E27FC236}">
                <a16:creationId xmlns:a16="http://schemas.microsoft.com/office/drawing/2014/main" id="{7824C320-C2E8-D4EE-13C1-32BBEA4BF396}"/>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468154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E4C90-B912-AAE3-43EB-1BAEDDD22A3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B3831EE-B322-5B46-A201-ED7737112F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FD86296F-CCAB-B6E5-C2B8-9560DE9D7F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0933013-9242-6956-3BAD-D81C53E1E8DA}"/>
              </a:ext>
            </a:extLst>
          </p:cNvPr>
          <p:cNvSpPr>
            <a:spLocks noGrp="1"/>
          </p:cNvSpPr>
          <p:nvPr>
            <p:ph type="dt" sz="half" idx="10"/>
          </p:nvPr>
        </p:nvSpPr>
        <p:spPr/>
        <p:txBody>
          <a:bodyPr/>
          <a:lstStyle/>
          <a:p>
            <a:fld id="{30EE36B0-6F02-43BF-B4D3-399D0A603C33}" type="datetime1">
              <a:rPr lang="nl-NL" altLang="zh-CN" smtClean="0"/>
              <a:t>15-8-2024</a:t>
            </a:fld>
            <a:endParaRPr lang="zh-CN" altLang="en-US"/>
          </a:p>
        </p:txBody>
      </p:sp>
      <p:sp>
        <p:nvSpPr>
          <p:cNvPr id="6" name="Footer Placeholder 5">
            <a:extLst>
              <a:ext uri="{FF2B5EF4-FFF2-40B4-BE49-F238E27FC236}">
                <a16:creationId xmlns:a16="http://schemas.microsoft.com/office/drawing/2014/main" id="{576E3C45-F4D5-3828-BA88-427715C88598}"/>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48AF08AF-67CD-AC67-6D28-F77C9B5E20C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692755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E915-7769-19D3-480C-8C21C8FA9B69}"/>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A92B3201-5A0B-FF6B-D932-7FC0111B90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563DAD-0718-0286-8B6A-BC1D3BF2AB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4AC6F705-9886-FC9A-CE30-88014859780A}"/>
              </a:ext>
            </a:extLst>
          </p:cNvPr>
          <p:cNvSpPr>
            <a:spLocks noGrp="1"/>
          </p:cNvSpPr>
          <p:nvPr>
            <p:ph type="dt" sz="half" idx="10"/>
          </p:nvPr>
        </p:nvSpPr>
        <p:spPr/>
        <p:txBody>
          <a:bodyPr/>
          <a:lstStyle/>
          <a:p>
            <a:fld id="{EDC2021B-8A66-47C7-A052-F857AEEF5616}" type="datetime1">
              <a:rPr lang="nl-NL" altLang="zh-CN" smtClean="0"/>
              <a:t>15-8-2024</a:t>
            </a:fld>
            <a:endParaRPr lang="zh-CN" altLang="en-US"/>
          </a:p>
        </p:txBody>
      </p:sp>
      <p:sp>
        <p:nvSpPr>
          <p:cNvPr id="6" name="Footer Placeholder 5">
            <a:extLst>
              <a:ext uri="{FF2B5EF4-FFF2-40B4-BE49-F238E27FC236}">
                <a16:creationId xmlns:a16="http://schemas.microsoft.com/office/drawing/2014/main" id="{090C0B25-4C84-3234-2821-13594E806637}"/>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6085D974-876D-B442-8DAF-C4718117E39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968430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725003-8D77-3692-FA8A-9365A5837A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B17452B-7774-C8D4-BACB-01137A77F1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8DA1A18-DB2F-9DEE-6141-F3A5C2C36A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A41A62-66AB-488A-AEEA-C17CC19B488F}" type="datetime1">
              <a:rPr lang="nl-NL" altLang="zh-CN" smtClean="0"/>
              <a:t>15-8-2024</a:t>
            </a:fld>
            <a:endParaRPr lang="zh-CN" altLang="en-US"/>
          </a:p>
        </p:txBody>
      </p:sp>
      <p:sp>
        <p:nvSpPr>
          <p:cNvPr id="5" name="Footer Placeholder 4">
            <a:extLst>
              <a:ext uri="{FF2B5EF4-FFF2-40B4-BE49-F238E27FC236}">
                <a16:creationId xmlns:a16="http://schemas.microsoft.com/office/drawing/2014/main" id="{AEAFB28F-F2F6-5195-1F94-58714176E9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FF8DA74C-187D-4C1F-FE1A-951A3ECDC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98586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9.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1.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0.png"/><Relationship Id="rId5" Type="http://schemas.openxmlformats.org/officeDocument/2006/relationships/image" Target="../media/image1.jpeg"/><Relationship Id="rId4"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1.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2.png"/><Relationship Id="rId5" Type="http://schemas.openxmlformats.org/officeDocument/2006/relationships/image" Target="../media/image1.jpe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32.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6.xml"/><Relationship Id="rId5" Type="http://schemas.openxmlformats.org/officeDocument/2006/relationships/image" Target="../media/image34.png"/><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6.xml"/><Relationship Id="rId5" Type="http://schemas.openxmlformats.org/officeDocument/2006/relationships/image" Target="../media/image36.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7.xml"/><Relationship Id="rId1" Type="http://schemas.openxmlformats.org/officeDocument/2006/relationships/slideLayout" Target="../slideLayouts/slideLayout6.xml"/><Relationship Id="rId5" Type="http://schemas.openxmlformats.org/officeDocument/2006/relationships/image" Target="../media/image39.pn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6.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6.xml"/><Relationship Id="rId5" Type="http://schemas.openxmlformats.org/officeDocument/2006/relationships/image" Target="../media/image44.png"/><Relationship Id="rId4" Type="http://schemas.openxmlformats.org/officeDocument/2006/relationships/image" Target="../media/image43.png"/></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6.xml"/><Relationship Id="rId5" Type="http://schemas.openxmlformats.org/officeDocument/2006/relationships/image" Target="../media/image39.png"/><Relationship Id="rId4" Type="http://schemas.openxmlformats.org/officeDocument/2006/relationships/image" Target="../media/image20.png"/></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45.png"/></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46.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47.png"/><Relationship Id="rId5" Type="http://schemas.openxmlformats.org/officeDocument/2006/relationships/image" Target="../media/image1.jpeg"/><Relationship Id="rId4"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48.png"/><Relationship Id="rId5" Type="http://schemas.openxmlformats.org/officeDocument/2006/relationships/image" Target="../media/image1.jpeg"/><Relationship Id="rId4" Type="http://schemas.openxmlformats.org/officeDocument/2006/relationships/notesSlide" Target="../notesSlides/notesSlide36.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normAutofit/>
          </a:bodyPr>
          <a:lstStyle/>
          <a:p>
            <a:r>
              <a:rPr lang="en-US" altLang="zh-CN" sz="4400" b="0" i="0" dirty="0">
                <a:effectLst/>
                <a:highlight>
                  <a:srgbClr val="FFFFFF"/>
                </a:highlight>
                <a:latin typeface="Times New Roman" panose="02020603050405020304" pitchFamily="18" charset="0"/>
                <a:cs typeface="Times New Roman" panose="02020603050405020304" pitchFamily="18" charset="0"/>
              </a:rPr>
              <a:t>LiDAR-Enhanced Closed Loop</a:t>
            </a:r>
            <a:r>
              <a:rPr lang="en-US" altLang="zh-CN" sz="4400" dirty="0">
                <a:highlight>
                  <a:srgbClr val="FFFFFF"/>
                </a:highlight>
                <a:latin typeface="Times New Roman" panose="02020603050405020304" pitchFamily="18" charset="0"/>
                <a:cs typeface="Times New Roman" panose="02020603050405020304" pitchFamily="18" charset="0"/>
              </a:rPr>
              <a:t> </a:t>
            </a:r>
            <a:r>
              <a:rPr lang="en-US" altLang="zh-CN" sz="4400" b="0" i="0" dirty="0">
                <a:effectLst/>
                <a:highlight>
                  <a:srgbClr val="FFFFFF"/>
                </a:highlight>
                <a:latin typeface="Times New Roman" panose="02020603050405020304" pitchFamily="18" charset="0"/>
                <a:cs typeface="Times New Roman" panose="02020603050405020304" pitchFamily="18" charset="0"/>
              </a:rPr>
              <a:t>Wake Mixing Control</a:t>
            </a:r>
            <a:endParaRPr lang="zh-CN" alt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Aug 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1B95E056-8CA9-B911-3847-EC66C6F0F93C}"/>
              </a:ext>
            </a:extLst>
          </p:cNvPr>
          <p:cNvSpPr>
            <a:spLocks noGrp="1"/>
          </p:cNvSpPr>
          <p:nvPr>
            <p:ph type="dt" sz="half" idx="10"/>
          </p:nvPr>
        </p:nvSpPr>
        <p:spPr/>
        <p:txBody>
          <a:bodyPr/>
          <a:lstStyle/>
          <a:p>
            <a:fld id="{9D6DF5DE-32CA-498E-90A4-ADC1403971C2}" type="datetime1">
              <a:rPr lang="nl-NL" altLang="zh-CN" smtClean="0"/>
              <a:t>15-8-2024</a:t>
            </a:fld>
            <a:endParaRPr lang="zh-CN" altLang="en-US"/>
          </a:p>
        </p:txBody>
      </p:sp>
      <p:sp>
        <p:nvSpPr>
          <p:cNvPr id="7" name="Slide Number Placeholder 6">
            <a:extLst>
              <a:ext uri="{FF2B5EF4-FFF2-40B4-BE49-F238E27FC236}">
                <a16:creationId xmlns:a16="http://schemas.microsoft.com/office/drawing/2014/main" id="{95D8BE00-E95A-5338-5B17-5219023BDFDB}"/>
              </a:ext>
            </a:extLst>
          </p:cNvPr>
          <p:cNvSpPr>
            <a:spLocks noGrp="1"/>
          </p:cNvSpPr>
          <p:nvPr>
            <p:ph type="sldNum" sz="quarter" idx="12"/>
          </p:nvPr>
        </p:nvSpPr>
        <p:spPr/>
        <p:txBody>
          <a:bodyPr/>
          <a:lstStyle/>
          <a:p>
            <a:fld id="{45FC50E4-B149-441E-B912-A23CDA3E7583}" type="slidenum">
              <a:rPr lang="zh-CN" altLang="en-US" smtClean="0"/>
              <a:t>1</a:t>
            </a:fld>
            <a:endParaRPr lang="zh-CN" altLang="en-US"/>
          </a:p>
        </p:txBody>
      </p:sp>
    </p:spTree>
    <p:extLst>
      <p:ext uri="{BB962C8B-B14F-4D97-AF65-F5344CB8AC3E}">
        <p14:creationId xmlns:p14="http://schemas.microsoft.com/office/powerpoint/2010/main" val="5298636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8F2378-C7C6-4A19-B6C8-4A850167F521}"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Gap of the Helix</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96EE625E-50DA-93F3-B175-6800A31E3AD9}"/>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pic>
        <p:nvPicPr>
          <p:cNvPr id="5" name="Picture 4">
            <a:extLst>
              <a:ext uri="{FF2B5EF4-FFF2-40B4-BE49-F238E27FC236}">
                <a16:creationId xmlns:a16="http://schemas.microsoft.com/office/drawing/2014/main" id="{EA7A6F15-7490-0803-C83C-B6A6B754F2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280" y="857250"/>
            <a:ext cx="10208057" cy="3024609"/>
          </a:xfrm>
          <a:prstGeom prst="rect">
            <a:avLst/>
          </a:prstGeom>
        </p:spPr>
      </p:pic>
      <p:sp>
        <p:nvSpPr>
          <p:cNvPr id="9" name="TextBox 8">
            <a:extLst>
              <a:ext uri="{FF2B5EF4-FFF2-40B4-BE49-F238E27FC236}">
                <a16:creationId xmlns:a16="http://schemas.microsoft.com/office/drawing/2014/main" id="{AC4FA816-6027-9F18-B279-76BDA28B380E}"/>
              </a:ext>
            </a:extLst>
          </p:cNvPr>
          <p:cNvSpPr txBox="1"/>
          <p:nvPr/>
        </p:nvSpPr>
        <p:spPr>
          <a:xfrm>
            <a:off x="657093" y="3881859"/>
            <a:ext cx="5238097" cy="1704569"/>
          </a:xfrm>
          <a:prstGeom prst="rect">
            <a:avLst/>
          </a:prstGeom>
          <a:noFill/>
        </p:spPr>
        <p:txBody>
          <a:bodyPr wrap="square" rtlCol="0">
            <a:spAutoFit/>
          </a:bodyPr>
          <a:lstStyle/>
          <a:p>
            <a:pPr>
              <a:lnSpc>
                <a:spcPct val="150000"/>
              </a:lnSpc>
            </a:pPr>
            <a:r>
              <a:rPr lang="en-US" altLang="zh-CN" dirty="0">
                <a:latin typeface="Times New Roman" panose="02020603050405020304" pitchFamily="18" charset="0"/>
                <a:cs typeface="Times New Roman" panose="02020603050405020304" pitchFamily="18" charset="0"/>
              </a:rPr>
              <a:t>Open-Loop Control:</a:t>
            </a: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No feedback from output</a:t>
            </a:r>
          </a:p>
          <a:p>
            <a:pPr marL="285750" indent="-285750">
              <a:lnSpc>
                <a:spcPct val="150000"/>
              </a:lnSpc>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Can we closed-loop control the helix approach based on flow information?</a:t>
            </a:r>
            <a:endParaRPr lang="zh-CN" altLang="en-US"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638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C575932-0AB9-4CDB-A921-5B28E3DF69D7}"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Feedback ---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09F24DD-5F0A-B45D-5D25-750F6914A4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987" y="1565274"/>
            <a:ext cx="5067908" cy="3376613"/>
          </a:xfrm>
          <a:prstGeom prst="rect">
            <a:avLst/>
          </a:prstGeom>
        </p:spPr>
      </p:pic>
      <p:pic>
        <p:nvPicPr>
          <p:cNvPr id="11" name="Picture 10">
            <a:extLst>
              <a:ext uri="{FF2B5EF4-FFF2-40B4-BE49-F238E27FC236}">
                <a16:creationId xmlns:a16="http://schemas.microsoft.com/office/drawing/2014/main" id="{BFB6004A-8D82-7D2D-3D4D-20929039DC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5526" y="1565274"/>
            <a:ext cx="5067908" cy="3409773"/>
          </a:xfrm>
          <a:prstGeom prst="rect">
            <a:avLst/>
          </a:prstGeom>
        </p:spPr>
      </p:pic>
      <p:sp>
        <p:nvSpPr>
          <p:cNvPr id="12" name="Oval 11">
            <a:extLst>
              <a:ext uri="{FF2B5EF4-FFF2-40B4-BE49-F238E27FC236}">
                <a16:creationId xmlns:a16="http://schemas.microsoft.com/office/drawing/2014/main" id="{5C600AB6-2BE7-50CD-ADFA-453EC83EE5D2}"/>
              </a:ext>
            </a:extLst>
          </p:cNvPr>
          <p:cNvSpPr/>
          <p:nvPr/>
        </p:nvSpPr>
        <p:spPr>
          <a:xfrm>
            <a:off x="7911548" y="2176670"/>
            <a:ext cx="974035" cy="715617"/>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Footer Placeholder 2">
            <a:extLst>
              <a:ext uri="{FF2B5EF4-FFF2-40B4-BE49-F238E27FC236}">
                <a16:creationId xmlns:a16="http://schemas.microsoft.com/office/drawing/2014/main" id="{C1C4AAF9-775F-9460-5A05-B5D018FDCF66}"/>
              </a:ext>
            </a:extLst>
          </p:cNvPr>
          <p:cNvSpPr>
            <a:spLocks noGrp="1"/>
          </p:cNvSpPr>
          <p:nvPr>
            <p:ph type="ftr" sz="quarter" idx="11"/>
          </p:nvPr>
        </p:nvSpPr>
        <p:spPr/>
        <p:txBody>
          <a:bodyPr/>
          <a:lstStyle/>
          <a:p>
            <a:r>
              <a:rPr lang="en-US" altLang="zh-CN"/>
              <a:t>Image source: NREL</a:t>
            </a:r>
            <a:endParaRPr lang="zh-CN" altLang="en-US" dirty="0"/>
          </a:p>
        </p:txBody>
      </p:sp>
    </p:spTree>
    <p:extLst>
      <p:ext uri="{BB962C8B-B14F-4D97-AF65-F5344CB8AC3E}">
        <p14:creationId xmlns:p14="http://schemas.microsoft.com/office/powerpoint/2010/main" val="250989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integrate </a:t>
            </a:r>
            <a:r>
              <a:rPr lang="en-GB" sz="2800" dirty="0">
                <a:solidFill>
                  <a:schemeClr val="accent2"/>
                </a:solidFill>
                <a:latin typeface="Times New Roman" panose="02020603050405020304" pitchFamily="18" charset="0"/>
                <a:cs typeface="Times New Roman" panose="02020603050405020304" pitchFamily="18" charset="0"/>
              </a:rPr>
              <a:t>LiDAR</a:t>
            </a:r>
            <a:r>
              <a:rPr lang="en-GB" sz="2800" dirty="0">
                <a:latin typeface="Times New Roman" panose="02020603050405020304" pitchFamily="18" charset="0"/>
                <a:cs typeface="Times New Roman" panose="02020603050405020304" pitchFamily="18" charset="0"/>
              </a:rPr>
              <a:t> and the </a:t>
            </a:r>
            <a:r>
              <a:rPr lang="en-GB" sz="2800" dirty="0">
                <a:solidFill>
                  <a:srgbClr val="00B0F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 for </a:t>
            </a:r>
            <a:r>
              <a:rPr lang="en-GB" sz="2800" dirty="0">
                <a:solidFill>
                  <a:schemeClr val="accent6"/>
                </a:solidFill>
                <a:latin typeface="Times New Roman" panose="02020603050405020304" pitchFamily="18" charset="0"/>
                <a:cs typeface="Times New Roman" panose="02020603050405020304" pitchFamily="18" charset="0"/>
              </a:rPr>
              <a:t>closed-loop</a:t>
            </a:r>
            <a:r>
              <a:rPr lang="en-GB"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Which LiDAR configuration to use?</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How to design the control loop to rectify the helix?</a:t>
            </a:r>
            <a:endParaRPr lang="en-GB" sz="26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2570181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407F93-F3C8-4935-BC1A-0373D72F5100}"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Choosing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6"/>
            <a:ext cx="11502420" cy="3430652"/>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Trade off between practicality and quality --- Modified ZX-TM LiDAR</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b="1" dirty="0">
                <a:latin typeface="Times New Roman" panose="02020603050405020304" pitchFamily="18" charset="0"/>
                <a:cs typeface="Times New Roman" panose="02020603050405020304" pitchFamily="18" charset="0"/>
              </a:rPr>
              <a:t>Continuous Wave</a:t>
            </a:r>
            <a:r>
              <a:rPr lang="en-GB" sz="2800" dirty="0">
                <a:latin typeface="Times New Roman" panose="02020603050405020304" pitchFamily="18" charset="0"/>
                <a:cs typeface="Times New Roman" panose="02020603050405020304" pitchFamily="18" charset="0"/>
              </a:rPr>
              <a:t> LiDAR </a:t>
            </a:r>
          </a:p>
          <a:p>
            <a:pPr lvl="2">
              <a:lnSpc>
                <a:spcPct val="150000"/>
              </a:lnSpc>
            </a:pPr>
            <a:r>
              <a:rPr lang="en-GB" sz="2800" dirty="0">
                <a:latin typeface="Times New Roman" panose="02020603050405020304" pitchFamily="18" charset="0"/>
                <a:cs typeface="Times New Roman" panose="02020603050405020304" pitchFamily="18" charset="0"/>
              </a:rPr>
              <a:t>Measure Distance: 10 – 720 m</a:t>
            </a:r>
          </a:p>
          <a:p>
            <a:pPr lvl="2">
              <a:lnSpc>
                <a:spcPct val="150000"/>
              </a:lnSpc>
            </a:pPr>
            <a:r>
              <a:rPr lang="en-GB" sz="2800" dirty="0">
                <a:latin typeface="Times New Roman" panose="02020603050405020304" pitchFamily="18" charset="0"/>
                <a:cs typeface="Times New Roman" panose="02020603050405020304" pitchFamily="18" charset="0"/>
              </a:rPr>
              <a:t>Half-cone angle: -</a:t>
            </a:r>
          </a:p>
          <a:p>
            <a:pPr lvl="2">
              <a:lnSpc>
                <a:spcPct val="150000"/>
              </a:lnSpc>
            </a:pPr>
            <a:r>
              <a:rPr lang="en-GB" sz="2800" b="1" dirty="0">
                <a:latin typeface="Times New Roman" panose="02020603050405020304" pitchFamily="18" charset="0"/>
                <a:cs typeface="Times New Roman" panose="02020603050405020304" pitchFamily="18" charset="0"/>
              </a:rPr>
              <a:t>Entire rotor disk</a:t>
            </a:r>
          </a:p>
          <a:p>
            <a:pPr lvl="2">
              <a:lnSpc>
                <a:spcPct val="150000"/>
              </a:lnSpc>
            </a:pPr>
            <a:endParaRPr lang="en-GB"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291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latin typeface="Times New Roman" panose="02020603050405020304" pitchFamily="18" charset="0"/>
                <a:cs typeface="Times New Roman" panose="02020603050405020304" pitchFamily="18" charset="0"/>
              </a:rPr>
              <a:t>What feature in the helix wake should be controlled, and how to obtain it using LiDAR?</a:t>
            </a: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34305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5800215-3767-4E97-AB0D-5FDCCE46E921}"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Practical Tool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2" descr="QBlade - Next Generation Wind Turbine Simulation">
            <a:extLst>
              <a:ext uri="{FF2B5EF4-FFF2-40B4-BE49-F238E27FC236}">
                <a16:creationId xmlns:a16="http://schemas.microsoft.com/office/drawing/2014/main" id="{D7BF156B-91CF-241E-812A-4C1077D2FC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9762" y="1704849"/>
            <a:ext cx="3819525" cy="12001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tlab – Center for Advancing Faculty Excellence | Missouri S&amp;T">
            <a:extLst>
              <a:ext uri="{FF2B5EF4-FFF2-40B4-BE49-F238E27FC236}">
                <a16:creationId xmlns:a16="http://schemas.microsoft.com/office/drawing/2014/main" id="{287116A0-2682-2CE5-715F-194312AF21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254" y="3086021"/>
            <a:ext cx="3923033" cy="220670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8CF5FA0-1520-7733-38CC-9BEE403F8977}"/>
              </a:ext>
            </a:extLst>
          </p:cNvPr>
          <p:cNvPicPr>
            <a:picLocks noChangeAspect="1"/>
          </p:cNvPicPr>
          <p:nvPr/>
        </p:nvPicPr>
        <p:blipFill>
          <a:blip r:embed="rId6"/>
          <a:stretch>
            <a:fillRect/>
          </a:stretch>
        </p:blipFill>
        <p:spPr>
          <a:xfrm>
            <a:off x="4327177" y="1384252"/>
            <a:ext cx="7331075" cy="3635055"/>
          </a:xfrm>
          <a:prstGeom prst="rect">
            <a:avLst/>
          </a:prstGeom>
        </p:spPr>
      </p:pic>
    </p:spTree>
    <p:extLst>
      <p:ext uri="{BB962C8B-B14F-4D97-AF65-F5344CB8AC3E}">
        <p14:creationId xmlns:p14="http://schemas.microsoft.com/office/powerpoint/2010/main" val="414062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Simulation Setup</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050" name="Picture 2" descr="energy renewable turbine wind power side view Stock Vector | Adobe Stock">
            <a:extLst>
              <a:ext uri="{FF2B5EF4-FFF2-40B4-BE49-F238E27FC236}">
                <a16:creationId xmlns:a16="http://schemas.microsoft.com/office/drawing/2014/main" id="{3D5CD3F6-4C5B-6C02-E0DA-9C50712E59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4630" y="1587978"/>
            <a:ext cx="3390567" cy="4270335"/>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70A4690D-99DC-603A-C462-003185D18CC6}"/>
              </a:ext>
            </a:extLst>
          </p:cNvPr>
          <p:cNvCxnSpPr>
            <a:cxnSpLocks/>
          </p:cNvCxnSpPr>
          <p:nvPr/>
        </p:nvCxnSpPr>
        <p:spPr>
          <a:xfrm flipV="1">
            <a:off x="4970273" y="1384252"/>
            <a:ext cx="3151937" cy="13579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931B8B-AAB7-FD3B-70C4-C338681905D7}"/>
              </a:ext>
            </a:extLst>
          </p:cNvPr>
          <p:cNvCxnSpPr>
            <a:cxnSpLocks/>
          </p:cNvCxnSpPr>
          <p:nvPr/>
        </p:nvCxnSpPr>
        <p:spPr>
          <a:xfrm>
            <a:off x="4970273" y="2742191"/>
            <a:ext cx="3151937" cy="1644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8CB3157-1BEF-EB6A-82E1-E53FEA8FE41D}"/>
              </a:ext>
            </a:extLst>
          </p:cNvPr>
          <p:cNvCxnSpPr>
            <a:cxnSpLocks/>
          </p:cNvCxnSpPr>
          <p:nvPr/>
        </p:nvCxnSpPr>
        <p:spPr>
          <a:xfrm>
            <a:off x="8122210" y="1384252"/>
            <a:ext cx="0" cy="3002553"/>
          </a:xfrm>
          <a:prstGeom prst="line">
            <a:avLst/>
          </a:prstGeom>
          <a:ln w="38100"/>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188763D9-C270-B6A0-05EF-EE29D488AD3A}"/>
              </a:ext>
            </a:extLst>
          </p:cNvPr>
          <p:cNvCxnSpPr>
            <a:cxnSpLocks/>
          </p:cNvCxnSpPr>
          <p:nvPr/>
        </p:nvCxnSpPr>
        <p:spPr>
          <a:xfrm flipV="1">
            <a:off x="4995779" y="4473258"/>
            <a:ext cx="3126431" cy="540"/>
          </a:xfrm>
          <a:prstGeom prst="straightConnector1">
            <a:avLst/>
          </a:prstGeom>
          <a:ln>
            <a:prstDash val="lgDash"/>
            <a:headEnd type="triangle"/>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4C3A71A4-C726-BF05-A345-C6F644434874}"/>
              </a:ext>
            </a:extLst>
          </p:cNvPr>
          <p:cNvSpPr txBox="1"/>
          <p:nvPr/>
        </p:nvSpPr>
        <p:spPr>
          <a:xfrm>
            <a:off x="6253465" y="4551064"/>
            <a:ext cx="465192"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4" name="Straight Arrow Connector 3">
            <a:extLst>
              <a:ext uri="{FF2B5EF4-FFF2-40B4-BE49-F238E27FC236}">
                <a16:creationId xmlns:a16="http://schemas.microsoft.com/office/drawing/2014/main" id="{5EFF0F87-AE03-E769-8A25-6F7E9EB00415}"/>
              </a:ext>
            </a:extLst>
          </p:cNvPr>
          <p:cNvCxnSpPr/>
          <p:nvPr/>
        </p:nvCxnSpPr>
        <p:spPr>
          <a:xfrm>
            <a:off x="8516678" y="1384252"/>
            <a:ext cx="0" cy="3002553"/>
          </a:xfrm>
          <a:prstGeom prst="straightConnector1">
            <a:avLst/>
          </a:prstGeom>
          <a:ln>
            <a:solidFill>
              <a:schemeClr val="tx1"/>
            </a:solidFill>
            <a:prstDash val="lg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726FBE9-9F82-195A-739B-D92DB205E23C}"/>
              </a:ext>
            </a:extLst>
          </p:cNvPr>
          <p:cNvSpPr txBox="1"/>
          <p:nvPr/>
        </p:nvSpPr>
        <p:spPr>
          <a:xfrm>
            <a:off x="8516677" y="2618925"/>
            <a:ext cx="46519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1D</a:t>
            </a:r>
            <a:endParaRPr lang="zh-CN" altLang="en-US"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F0D80DDB-AA56-D2F1-75ED-7068F753C898}"/>
              </a:ext>
            </a:extLst>
          </p:cNvPr>
          <p:cNvCxnSpPr/>
          <p:nvPr/>
        </p:nvCxnSpPr>
        <p:spPr>
          <a:xfrm>
            <a:off x="8154107" y="1384252"/>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9105859-7B0E-7566-A0C9-EC776DD9627C}"/>
              </a:ext>
            </a:extLst>
          </p:cNvPr>
          <p:cNvCxnSpPr/>
          <p:nvPr/>
        </p:nvCxnSpPr>
        <p:spPr>
          <a:xfrm>
            <a:off x="8154107" y="4378867"/>
            <a:ext cx="713445"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52B524E-87D5-9101-FE96-6A8BDE1C2E92}"/>
              </a:ext>
            </a:extLst>
          </p:cNvPr>
          <p:cNvCxnSpPr/>
          <p:nvPr/>
        </p:nvCxnSpPr>
        <p:spPr>
          <a:xfrm>
            <a:off x="4970273" y="2742191"/>
            <a:ext cx="0" cy="1731067"/>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289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Demo of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814" y="6302045"/>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46945E4-BF32-B11E-0A11-E7EBD8C9A44D}"/>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935758" y="2001777"/>
            <a:ext cx="3683648" cy="2854446"/>
          </a:xfrm>
          <a:prstGeom prst="rect">
            <a:avLst/>
          </a:prstGeom>
        </p:spPr>
      </p:pic>
      <p:pic>
        <p:nvPicPr>
          <p:cNvPr id="9" name="helixDemo1">
            <a:hlinkClick r:id="" action="ppaction://media"/>
            <a:extLst>
              <a:ext uri="{FF2B5EF4-FFF2-40B4-BE49-F238E27FC236}">
                <a16:creationId xmlns:a16="http://schemas.microsoft.com/office/drawing/2014/main" id="{86577C04-8153-50D1-917C-ED1F3C823BEB}"/>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095207" y="1120751"/>
            <a:ext cx="4924265" cy="4616498"/>
          </a:xfrm>
          <a:prstGeom prst="rect">
            <a:avLst/>
          </a:prstGeom>
        </p:spPr>
      </p:pic>
      <p:sp>
        <p:nvSpPr>
          <p:cNvPr id="12" name="TextBox 11">
            <a:extLst>
              <a:ext uri="{FF2B5EF4-FFF2-40B4-BE49-F238E27FC236}">
                <a16:creationId xmlns:a16="http://schemas.microsoft.com/office/drawing/2014/main" id="{3A307063-BB71-0EC2-4AA4-51E48266E1DE}"/>
              </a:ext>
            </a:extLst>
          </p:cNvPr>
          <p:cNvSpPr txBox="1"/>
          <p:nvPr/>
        </p:nvSpPr>
        <p:spPr>
          <a:xfrm>
            <a:off x="381281" y="5090918"/>
            <a:ext cx="1532792" cy="1200329"/>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U = 10 m/s</a:t>
            </a:r>
          </a:p>
          <a:p>
            <a:r>
              <a:rPr lang="en-US" altLang="zh-CN" dirty="0">
                <a:latin typeface="Times New Roman" panose="02020603050405020304" pitchFamily="18" charset="0"/>
                <a:cs typeface="Times New Roman" panose="02020603050405020304" pitchFamily="18" charset="0"/>
              </a:rPr>
              <a:t>CCW</a:t>
            </a:r>
          </a:p>
          <a:p>
            <a:r>
              <a:rPr lang="en-US" altLang="zh-CN" dirty="0">
                <a:latin typeface="Times New Roman" panose="02020603050405020304" pitchFamily="18" charset="0"/>
                <a:cs typeface="Times New Roman" panose="02020603050405020304" pitchFamily="18" charset="0"/>
              </a:rPr>
              <a:t>Str = 0.3</a:t>
            </a:r>
          </a:p>
          <a:p>
            <a:r>
              <a:rPr lang="en-US" altLang="zh-CN" dirty="0">
                <a:latin typeface="Times New Roman" panose="02020603050405020304" pitchFamily="18" charset="0"/>
                <a:cs typeface="Times New Roman" panose="02020603050405020304" pitchFamily="18" charset="0"/>
              </a:rPr>
              <a:t>Amplitude =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5814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76849"/>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47B13679-8BEB-A81E-01B9-06CC11A66BF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913516" y="1384252"/>
            <a:ext cx="8919981" cy="3895116"/>
          </a:xfrm>
          <a:prstGeom prst="rect">
            <a:avLst/>
          </a:prstGeom>
        </p:spPr>
      </p:pic>
      <p:pic>
        <p:nvPicPr>
          <p:cNvPr id="3" name="helixDemo1">
            <a:hlinkClick r:id="" action="ppaction://media"/>
            <a:extLst>
              <a:ext uri="{FF2B5EF4-FFF2-40B4-BE49-F238E27FC236}">
                <a16:creationId xmlns:a16="http://schemas.microsoft.com/office/drawing/2014/main" id="{A4AC391A-E715-70D6-D7DB-F8174985258A}"/>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94648" y="1530235"/>
            <a:ext cx="3843360" cy="3603150"/>
          </a:xfrm>
          <a:prstGeom prst="rect">
            <a:avLst/>
          </a:prstGeom>
        </p:spPr>
      </p:pic>
    </p:spTree>
    <p:extLst>
      <p:ext uri="{BB962C8B-B14F-4D97-AF65-F5344CB8AC3E}">
        <p14:creationId xmlns:p14="http://schemas.microsoft.com/office/powerpoint/2010/main" val="149387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7AE9663F-5780-6462-30B0-16488DA49FB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65509" y="2542907"/>
            <a:ext cx="8450228" cy="2341188"/>
          </a:xfrm>
          <a:prstGeom prst="rect">
            <a:avLst/>
          </a:prstGeom>
        </p:spPr>
      </p:pic>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503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7AE87B4-2191-43C7-AFCD-B6A898EDD14F}"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Effect</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EBA2FDA-44F1-7B20-647C-15D41F459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770" y="1015554"/>
            <a:ext cx="7481681" cy="4826891"/>
          </a:xfrm>
          <a:prstGeom prst="rect">
            <a:avLst/>
          </a:prstGeom>
        </p:spPr>
      </p:pic>
      <p:sp>
        <p:nvSpPr>
          <p:cNvPr id="5" name="Oval 4">
            <a:extLst>
              <a:ext uri="{FF2B5EF4-FFF2-40B4-BE49-F238E27FC236}">
                <a16:creationId xmlns:a16="http://schemas.microsoft.com/office/drawing/2014/main" id="{95C5DBAC-78B9-CFD1-B144-DF6F17BF61BC}"/>
              </a:ext>
            </a:extLst>
          </p:cNvPr>
          <p:cNvSpPr/>
          <p:nvPr/>
        </p:nvSpPr>
        <p:spPr>
          <a:xfrm>
            <a:off x="2435088" y="3022553"/>
            <a:ext cx="1898374" cy="1400359"/>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a:extLst>
              <a:ext uri="{FF2B5EF4-FFF2-40B4-BE49-F238E27FC236}">
                <a16:creationId xmlns:a16="http://schemas.microsoft.com/office/drawing/2014/main" id="{6011A776-1E53-70D2-D023-0D1DDB4499A5}"/>
              </a:ext>
            </a:extLst>
          </p:cNvPr>
          <p:cNvSpPr txBox="1"/>
          <p:nvPr/>
        </p:nvSpPr>
        <p:spPr>
          <a:xfrm>
            <a:off x="8465076" y="2690335"/>
            <a:ext cx="2713388" cy="2031325"/>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Effect on downstream WT:</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Less power production</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Increase structural loads</a:t>
            </a:r>
          </a:p>
          <a:p>
            <a:pPr marL="285750" indent="-285750">
              <a:buFont typeface="Arial" panose="020B0604020202020204" pitchFamily="34" charset="0"/>
              <a:buChar char="•"/>
            </a:pPr>
            <a:endParaRPr lang="en-US" altLang="zh-CN" dirty="0">
              <a:solidFill>
                <a:srgbClr val="FF0000"/>
              </a:solidFill>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20 – 45% Loss of Energy</a:t>
            </a:r>
            <a:endParaRPr lang="zh-CN" altLang="en-US" b="1" dirty="0">
              <a:latin typeface="Times New Roman" panose="02020603050405020304" pitchFamily="18" charset="0"/>
              <a:cs typeface="Times New Roman" panose="02020603050405020304" pitchFamily="18" charset="0"/>
            </a:endParaRPr>
          </a:p>
        </p:txBody>
      </p:sp>
      <p:sp>
        <p:nvSpPr>
          <p:cNvPr id="13" name="Footer Placeholder 12">
            <a:extLst>
              <a:ext uri="{FF2B5EF4-FFF2-40B4-BE49-F238E27FC236}">
                <a16:creationId xmlns:a16="http://schemas.microsoft.com/office/drawing/2014/main" id="{87C4FCB2-2A4A-6183-4B62-F012D29D392E}"/>
              </a:ext>
            </a:extLst>
          </p:cNvPr>
          <p:cNvSpPr>
            <a:spLocks noGrp="1"/>
          </p:cNvSpPr>
          <p:nvPr>
            <p:ph type="ftr" sz="quarter" idx="11"/>
          </p:nvPr>
        </p:nvSpPr>
        <p:spPr>
          <a:xfrm>
            <a:off x="1560443" y="6356350"/>
            <a:ext cx="8320465"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402844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603872"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Helix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dirty="0"/>
              <a:t>AAW van </a:t>
            </a:r>
            <a:r>
              <a:rPr lang="en-US" altLang="zh-CN" dirty="0" err="1"/>
              <a:t>Vondelen</a:t>
            </a:r>
            <a:r>
              <a:rPr lang="en-US" altLang="zh-CN" dirty="0"/>
              <a:t>, et al. 2024. 'Control of Periodically-Waked Wind Turbines'</a:t>
            </a:r>
            <a:endParaRPr lang="zh-CN" altLang="en-US" dirty="0"/>
          </a:p>
        </p:txBody>
      </p:sp>
      <p:sp>
        <p:nvSpPr>
          <p:cNvPr id="4" name="TextBox 3">
            <a:extLst>
              <a:ext uri="{FF2B5EF4-FFF2-40B4-BE49-F238E27FC236}">
                <a16:creationId xmlns:a16="http://schemas.microsoft.com/office/drawing/2014/main" id="{4493FC63-9544-CE11-4522-1E7BFEDAE220}"/>
              </a:ext>
            </a:extLst>
          </p:cNvPr>
          <p:cNvSpPr txBox="1"/>
          <p:nvPr/>
        </p:nvSpPr>
        <p:spPr>
          <a:xfrm>
            <a:off x="265509" y="1296712"/>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0P, </a:t>
            </a:r>
            <a:r>
              <a:rPr lang="en-US" altLang="zh-CN" dirty="0" err="1">
                <a:latin typeface="Times New Roman" panose="02020603050405020304" pitchFamily="18" charset="0"/>
                <a:cs typeface="Times New Roman" panose="02020603050405020304" pitchFamily="18" charset="0"/>
              </a:rPr>
              <a:t>fe</a:t>
            </a:r>
            <a:endParaRPr lang="zh-CN" alt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F2647AEC-25A7-5537-29E0-27A9CF2C992B}"/>
              </a:ext>
            </a:extLst>
          </p:cNvPr>
          <p:cNvSpPr txBox="1"/>
          <p:nvPr/>
        </p:nvSpPr>
        <p:spPr>
          <a:xfrm>
            <a:off x="265509" y="1683836"/>
            <a:ext cx="2940678"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1P, 1P+fe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rPr>
              <a:t>0P, </a:t>
            </a:r>
            <a:r>
              <a:rPr lang="en-US" altLang="zh-CN" dirty="0" err="1">
                <a:solidFill>
                  <a:schemeClr val="accent1"/>
                </a:solidFill>
                <a:latin typeface="Times New Roman" panose="02020603050405020304" pitchFamily="18" charset="0"/>
                <a:cs typeface="Times New Roman" panose="02020603050405020304" pitchFamily="18" charset="0"/>
              </a:rPr>
              <a:t>fe</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a:solidFill>
                  <a:schemeClr val="accent1"/>
                </a:solidFill>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solidFill>
                  <a:schemeClr val="accent1"/>
                </a:solidFill>
                <a:latin typeface="Times New Roman" panose="02020603050405020304" pitchFamily="18" charset="0"/>
                <a:cs typeface="Times New Roman" panose="02020603050405020304" pitchFamily="18" charset="0"/>
              </a:rPr>
              <a:t> 1P, 0P</a:t>
            </a:r>
            <a:endParaRPr lang="zh-CN" altLang="en-US" dirty="0">
              <a:solidFill>
                <a:schemeClr val="accent1"/>
              </a:solidFill>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DA2A86D3-0E70-B29B-1FE4-9CABDA6E436E}"/>
              </a:ext>
            </a:extLst>
          </p:cNvPr>
          <p:cNvPicPr>
            <a:picLocks noChangeAspect="1"/>
          </p:cNvPicPr>
          <p:nvPr/>
        </p:nvPicPr>
        <p:blipFill>
          <a:blip r:embed="rId4"/>
          <a:stretch>
            <a:fillRect/>
          </a:stretch>
        </p:blipFill>
        <p:spPr>
          <a:xfrm>
            <a:off x="392831" y="2471333"/>
            <a:ext cx="6035563" cy="2484335"/>
          </a:xfrm>
          <a:prstGeom prst="rect">
            <a:avLst/>
          </a:prstGeom>
        </p:spPr>
      </p:pic>
    </p:spTree>
    <p:extLst>
      <p:ext uri="{BB962C8B-B14F-4D97-AF65-F5344CB8AC3E}">
        <p14:creationId xmlns:p14="http://schemas.microsoft.com/office/powerpoint/2010/main" val="3536960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9139" y="775142"/>
            <a:ext cx="10261387" cy="4954326"/>
          </a:xfrm>
          <a:prstGeom prst="rect">
            <a:avLst/>
          </a:prstGeom>
        </p:spPr>
      </p:pic>
      <p:cxnSp>
        <p:nvCxnSpPr>
          <p:cNvPr id="4" name="Straight Connector 3">
            <a:extLst>
              <a:ext uri="{FF2B5EF4-FFF2-40B4-BE49-F238E27FC236}">
                <a16:creationId xmlns:a16="http://schemas.microsoft.com/office/drawing/2014/main" id="{B4CD9007-E302-66FB-2C6B-9E8D0D03D75F}"/>
              </a:ext>
            </a:extLst>
          </p:cNvPr>
          <p:cNvCxnSpPr>
            <a:stCxn id="9" idx="1"/>
            <a:endCxn id="9" idx="3"/>
          </p:cNvCxnSpPr>
          <p:nvPr/>
        </p:nvCxnSpPr>
        <p:spPr>
          <a:xfrm>
            <a:off x="719139" y="3252305"/>
            <a:ext cx="10261387" cy="0"/>
          </a:xfrm>
          <a:prstGeom prst="line">
            <a:avLst/>
          </a:prstGeom>
          <a:ln w="3810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65BAF38-DDA6-0984-2345-CD9B6E7591B6}"/>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4CECB8D4-45E4-7335-3453-905C5BDE6DFC}"/>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353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DEDDE1-55FF-426F-9AE7-B1A960069A3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New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CCB5B6C-2518-FA11-7B47-E499F59BD32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139" y="775142"/>
            <a:ext cx="10261387" cy="4954325"/>
          </a:xfrm>
          <a:prstGeom prst="rect">
            <a:avLst/>
          </a:prstGeom>
        </p:spPr>
      </p:pic>
      <p:cxnSp>
        <p:nvCxnSpPr>
          <p:cNvPr id="3" name="Straight Connector 2">
            <a:extLst>
              <a:ext uri="{FF2B5EF4-FFF2-40B4-BE49-F238E27FC236}">
                <a16:creationId xmlns:a16="http://schemas.microsoft.com/office/drawing/2014/main" id="{A0AB4E16-071D-8A07-5AED-A29EE64FA70F}"/>
              </a:ext>
            </a:extLst>
          </p:cNvPr>
          <p:cNvCxnSpPr/>
          <p:nvPr/>
        </p:nvCxnSpPr>
        <p:spPr>
          <a:xfrm>
            <a:off x="719139" y="3252305"/>
            <a:ext cx="10261387" cy="0"/>
          </a:xfrm>
          <a:prstGeom prst="line">
            <a:avLst/>
          </a:prstGeom>
          <a:ln w="3810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D9558A4-C15A-E16A-FA0B-5E94EC03B57E}"/>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17B10B5F-4946-D704-1205-ABED367EEF7A}"/>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477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18127B-2090-4913-8452-237C34140572}"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What to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7626"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203704C-C75D-78BF-E9B9-6BC69B87AAD8}"/>
              </a:ext>
            </a:extLst>
          </p:cNvPr>
          <p:cNvPicPr>
            <a:picLocks noChangeAspect="1"/>
          </p:cNvPicPr>
          <p:nvPr/>
        </p:nvPicPr>
        <p:blipFill>
          <a:blip r:embed="rId4"/>
          <a:stretch>
            <a:fillRect/>
          </a:stretch>
        </p:blipFill>
        <p:spPr>
          <a:xfrm>
            <a:off x="1494642" y="1565274"/>
            <a:ext cx="3596952" cy="1082134"/>
          </a:xfrm>
          <a:prstGeom prst="rect">
            <a:avLst/>
          </a:prstGeom>
        </p:spPr>
      </p:pic>
      <p:pic>
        <p:nvPicPr>
          <p:cNvPr id="26" name="Picture 25">
            <a:extLst>
              <a:ext uri="{FF2B5EF4-FFF2-40B4-BE49-F238E27FC236}">
                <a16:creationId xmlns:a16="http://schemas.microsoft.com/office/drawing/2014/main" id="{324A704E-FA36-4DB3-5F12-CF44DB8FAFA2}"/>
              </a:ext>
            </a:extLst>
          </p:cNvPr>
          <p:cNvPicPr>
            <a:picLocks noChangeAspect="1"/>
          </p:cNvPicPr>
          <p:nvPr/>
        </p:nvPicPr>
        <p:blipFill>
          <a:blip r:embed="rId5"/>
          <a:stretch>
            <a:fillRect/>
          </a:stretch>
        </p:blipFill>
        <p:spPr>
          <a:xfrm>
            <a:off x="8890189" y="1600478"/>
            <a:ext cx="800848" cy="1073665"/>
          </a:xfrm>
          <a:prstGeom prst="rect">
            <a:avLst/>
          </a:prstGeom>
        </p:spPr>
      </p:pic>
      <p:pic>
        <p:nvPicPr>
          <p:cNvPr id="30" name="Picture 29">
            <a:extLst>
              <a:ext uri="{FF2B5EF4-FFF2-40B4-BE49-F238E27FC236}">
                <a16:creationId xmlns:a16="http://schemas.microsoft.com/office/drawing/2014/main" id="{42FC80F1-750D-4038-6D78-E13423AE8A7E}"/>
              </a:ext>
            </a:extLst>
          </p:cNvPr>
          <p:cNvPicPr>
            <a:picLocks noChangeAspect="1"/>
          </p:cNvPicPr>
          <p:nvPr/>
        </p:nvPicPr>
        <p:blipFill>
          <a:blip r:embed="rId6"/>
          <a:stretch>
            <a:fillRect/>
          </a:stretch>
        </p:blipFill>
        <p:spPr>
          <a:xfrm>
            <a:off x="3190613" y="3845189"/>
            <a:ext cx="1900981" cy="860358"/>
          </a:xfrm>
          <a:prstGeom prst="rect">
            <a:avLst/>
          </a:prstGeom>
        </p:spPr>
      </p:pic>
      <p:pic>
        <p:nvPicPr>
          <p:cNvPr id="2048" name="Picture 2047">
            <a:extLst>
              <a:ext uri="{FF2B5EF4-FFF2-40B4-BE49-F238E27FC236}">
                <a16:creationId xmlns:a16="http://schemas.microsoft.com/office/drawing/2014/main" id="{BE7E82E6-0A1A-9F4E-73D3-5EA66047534B}"/>
              </a:ext>
            </a:extLst>
          </p:cNvPr>
          <p:cNvPicPr>
            <a:picLocks noChangeAspect="1"/>
          </p:cNvPicPr>
          <p:nvPr/>
        </p:nvPicPr>
        <p:blipFill>
          <a:blip r:embed="rId7"/>
          <a:stretch>
            <a:fillRect/>
          </a:stretch>
        </p:blipFill>
        <p:spPr>
          <a:xfrm>
            <a:off x="8890189" y="3783012"/>
            <a:ext cx="800848" cy="929721"/>
          </a:xfrm>
          <a:prstGeom prst="rect">
            <a:avLst/>
          </a:prstGeom>
        </p:spPr>
      </p:pic>
      <p:cxnSp>
        <p:nvCxnSpPr>
          <p:cNvPr id="2051" name="Straight Arrow Connector 2050">
            <a:extLst>
              <a:ext uri="{FF2B5EF4-FFF2-40B4-BE49-F238E27FC236}">
                <a16:creationId xmlns:a16="http://schemas.microsoft.com/office/drawing/2014/main" id="{12A558F4-6C61-5CFC-F462-068E76012637}"/>
              </a:ext>
            </a:extLst>
          </p:cNvPr>
          <p:cNvCxnSpPr>
            <a:stCxn id="22" idx="3"/>
            <a:endCxn id="26" idx="1"/>
          </p:cNvCxnSpPr>
          <p:nvPr/>
        </p:nvCxnSpPr>
        <p:spPr>
          <a:xfrm>
            <a:off x="5091594" y="2106341"/>
            <a:ext cx="3798595" cy="30970"/>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4" name="Straight Arrow Connector 2053">
            <a:extLst>
              <a:ext uri="{FF2B5EF4-FFF2-40B4-BE49-F238E27FC236}">
                <a16:creationId xmlns:a16="http://schemas.microsoft.com/office/drawing/2014/main" id="{7CED9597-A62E-3DA1-0F5F-806E9EDA012B}"/>
              </a:ext>
            </a:extLst>
          </p:cNvPr>
          <p:cNvCxnSpPr>
            <a:stCxn id="22" idx="3"/>
            <a:endCxn id="2048" idx="1"/>
          </p:cNvCxnSpPr>
          <p:nvPr/>
        </p:nvCxnSpPr>
        <p:spPr>
          <a:xfrm>
            <a:off x="5091594" y="2106341"/>
            <a:ext cx="3798595" cy="2141532"/>
          </a:xfrm>
          <a:prstGeom prst="straightConnector1">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56" name="Straight Arrow Connector 2055">
            <a:extLst>
              <a:ext uri="{FF2B5EF4-FFF2-40B4-BE49-F238E27FC236}">
                <a16:creationId xmlns:a16="http://schemas.microsoft.com/office/drawing/2014/main" id="{0270A4A3-88B7-88A2-2261-92CE4E8012CB}"/>
              </a:ext>
            </a:extLst>
          </p:cNvPr>
          <p:cNvCxnSpPr>
            <a:stCxn id="30" idx="3"/>
            <a:endCxn id="26" idx="1"/>
          </p:cNvCxnSpPr>
          <p:nvPr/>
        </p:nvCxnSpPr>
        <p:spPr>
          <a:xfrm flipV="1">
            <a:off x="5091594" y="2137311"/>
            <a:ext cx="3798595" cy="213805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58" name="Straight Arrow Connector 2057">
            <a:extLst>
              <a:ext uri="{FF2B5EF4-FFF2-40B4-BE49-F238E27FC236}">
                <a16:creationId xmlns:a16="http://schemas.microsoft.com/office/drawing/2014/main" id="{2AD0102E-31CE-8ADD-8DEE-7ED499330AEC}"/>
              </a:ext>
            </a:extLst>
          </p:cNvPr>
          <p:cNvCxnSpPr>
            <a:stCxn id="30" idx="3"/>
            <a:endCxn id="2048" idx="1"/>
          </p:cNvCxnSpPr>
          <p:nvPr/>
        </p:nvCxnSpPr>
        <p:spPr>
          <a:xfrm flipV="1">
            <a:off x="5091594" y="4247873"/>
            <a:ext cx="3798595" cy="2749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60" name="Straight Connector 2059">
            <a:extLst>
              <a:ext uri="{FF2B5EF4-FFF2-40B4-BE49-F238E27FC236}">
                <a16:creationId xmlns:a16="http://schemas.microsoft.com/office/drawing/2014/main" id="{25D34381-F95C-F8CB-26F6-C9655F26C1C7}"/>
              </a:ext>
            </a:extLst>
          </p:cNvPr>
          <p:cNvCxnSpPr/>
          <p:nvPr/>
        </p:nvCxnSpPr>
        <p:spPr>
          <a:xfrm>
            <a:off x="719139" y="3209081"/>
            <a:ext cx="11063889" cy="0"/>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
        <p:nvSpPr>
          <p:cNvPr id="2061" name="TextBox 2060">
            <a:extLst>
              <a:ext uri="{FF2B5EF4-FFF2-40B4-BE49-F238E27FC236}">
                <a16:creationId xmlns:a16="http://schemas.microsoft.com/office/drawing/2014/main" id="{032EC0CC-5E0D-D76D-EE9E-BC1C6FE20C54}"/>
              </a:ext>
            </a:extLst>
          </p:cNvPr>
          <p:cNvSpPr txBox="1"/>
          <p:nvPr/>
        </p:nvSpPr>
        <p:spPr>
          <a:xfrm>
            <a:off x="10336192" y="1937160"/>
            <a:ext cx="1486304"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Fixed Frame</a:t>
            </a:r>
            <a:endParaRPr lang="zh-CN" altLang="en-US" sz="2000" dirty="0">
              <a:latin typeface="Times New Roman" panose="02020603050405020304" pitchFamily="18" charset="0"/>
              <a:cs typeface="Times New Roman" panose="02020603050405020304" pitchFamily="18" charset="0"/>
            </a:endParaRPr>
          </a:p>
        </p:txBody>
      </p:sp>
      <p:sp>
        <p:nvSpPr>
          <p:cNvPr id="2062" name="TextBox 2061">
            <a:extLst>
              <a:ext uri="{FF2B5EF4-FFF2-40B4-BE49-F238E27FC236}">
                <a16:creationId xmlns:a16="http://schemas.microsoft.com/office/drawing/2014/main" id="{5E57D26E-BAA4-653D-873F-7A709C4DE181}"/>
              </a:ext>
            </a:extLst>
          </p:cNvPr>
          <p:cNvSpPr txBox="1"/>
          <p:nvPr/>
        </p:nvSpPr>
        <p:spPr>
          <a:xfrm>
            <a:off x="10336192" y="4050918"/>
            <a:ext cx="1471878"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Helix Frame</a:t>
            </a:r>
            <a:endParaRPr lang="zh-CN" alt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999E69A-00E3-6DD6-AB5D-57B0B7BF2659}"/>
              </a:ext>
            </a:extLst>
          </p:cNvPr>
          <p:cNvSpPr txBox="1"/>
          <p:nvPr/>
        </p:nvSpPr>
        <p:spPr>
          <a:xfrm>
            <a:off x="2704022" y="2569779"/>
            <a:ext cx="883575"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beta</a:t>
            </a:r>
            <a:endParaRPr lang="zh-CN" alt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0C1D2-31F2-F3EE-9B4E-0364CF824EA2}"/>
              </a:ext>
            </a:extLst>
          </p:cNvPr>
          <p:cNvSpPr txBox="1"/>
          <p:nvPr/>
        </p:nvSpPr>
        <p:spPr>
          <a:xfrm>
            <a:off x="3652828" y="4668223"/>
            <a:ext cx="92204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beta</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AA359F1-8DCD-2EB4-EFD6-851E95D53C48}"/>
              </a:ext>
            </a:extLst>
          </p:cNvPr>
          <p:cNvSpPr txBox="1"/>
          <p:nvPr/>
        </p:nvSpPr>
        <p:spPr>
          <a:xfrm>
            <a:off x="8802339" y="2528127"/>
            <a:ext cx="106311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FF center</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D88CE85-BF03-8B7C-16BE-4A23ABF2C80A}"/>
              </a:ext>
            </a:extLst>
          </p:cNvPr>
          <p:cNvSpPr txBox="1"/>
          <p:nvPr/>
        </p:nvSpPr>
        <p:spPr>
          <a:xfrm>
            <a:off x="8802339" y="4753736"/>
            <a:ext cx="110158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HF center</a:t>
            </a:r>
            <a:endParaRPr lang="zh-CN" altLang="en-US" dirty="0">
              <a:latin typeface="Times New Roman" panose="02020603050405020304" pitchFamily="18" charset="0"/>
              <a:cs typeface="Times New Roman" panose="02020603050405020304" pitchFamily="18" charset="0"/>
            </a:endParaRPr>
          </a:p>
        </p:txBody>
      </p:sp>
      <p:cxnSp>
        <p:nvCxnSpPr>
          <p:cNvPr id="10" name="Straight Connector 9">
            <a:extLst>
              <a:ext uri="{FF2B5EF4-FFF2-40B4-BE49-F238E27FC236}">
                <a16:creationId xmlns:a16="http://schemas.microsoft.com/office/drawing/2014/main" id="{90FA2616-B113-7C61-5AD9-23A1B0AEBE84}"/>
              </a:ext>
            </a:extLst>
          </p:cNvPr>
          <p:cNvCxnSpPr/>
          <p:nvPr/>
        </p:nvCxnSpPr>
        <p:spPr>
          <a:xfrm>
            <a:off x="7017489" y="1089096"/>
            <a:ext cx="0" cy="4540103"/>
          </a:xfrm>
          <a:prstGeom prst="line">
            <a:avLst/>
          </a:prstGeom>
          <a:ln w="19050">
            <a:solidFill>
              <a:schemeClr val="accent6"/>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441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beta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24</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37405553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beta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25</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1" y="1325563"/>
            <a:ext cx="9366667" cy="4522343"/>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15262539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beta – HF center</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26</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45E1498-4FC4-276F-99C0-7B162D6504F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6930" y="1325563"/>
            <a:ext cx="9366665" cy="4522342"/>
          </a:xfrm>
          <a:prstGeom prst="rect">
            <a:avLst/>
          </a:prstGeom>
        </p:spPr>
      </p:pic>
      <p:pic>
        <p:nvPicPr>
          <p:cNvPr id="10" name="Picture 9">
            <a:extLst>
              <a:ext uri="{FF2B5EF4-FFF2-40B4-BE49-F238E27FC236}">
                <a16:creationId xmlns:a16="http://schemas.microsoft.com/office/drawing/2014/main" id="{6C38684C-CFCF-9A91-3724-6E0ECAC8196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25725" y="1325563"/>
            <a:ext cx="4522345" cy="4522345"/>
          </a:xfrm>
          <a:prstGeom prst="rect">
            <a:avLst/>
          </a:prstGeom>
        </p:spPr>
      </p:pic>
    </p:spTree>
    <p:extLst>
      <p:ext uri="{BB962C8B-B14F-4D97-AF65-F5344CB8AC3E}">
        <p14:creationId xmlns:p14="http://schemas.microsoft.com/office/powerpoint/2010/main" val="6006559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HF beta – HF center Analysis</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27</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D21AD3-3E88-BBAD-A630-941D51A295F0}"/>
              </a:ext>
            </a:extLst>
          </p:cNvPr>
          <p:cNvSpPr txBox="1"/>
          <p:nvPr/>
        </p:nvSpPr>
        <p:spPr>
          <a:xfrm>
            <a:off x="265509" y="1325563"/>
            <a:ext cx="10834882" cy="222394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Coupling between the (z, y) </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MIMO system</a:t>
            </a:r>
          </a:p>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 and magnitude</a:t>
            </a:r>
          </a:p>
          <a:p>
            <a:pPr marL="285750" indent="-285750">
              <a:lnSpc>
                <a:spcPct val="200000"/>
              </a:lnSpc>
              <a:buFont typeface="Arial" panose="020B0604020202020204" pitchFamily="34" charset="0"/>
              <a:buChar char="•"/>
            </a:pPr>
            <a:r>
              <a:rPr lang="en-US" altLang="zh-CN" dirty="0">
                <a:solidFill>
                  <a:srgbClr val="0070C0"/>
                </a:solidFill>
                <a:latin typeface="Times New Roman" panose="02020603050405020304" pitchFamily="18" charset="0"/>
                <a:cs typeface="Times New Roman" panose="02020603050405020304" pitchFamily="18" charset="0"/>
              </a:rPr>
              <a:t>Both variables are STATIC!</a:t>
            </a:r>
          </a:p>
        </p:txBody>
      </p:sp>
      <p:pic>
        <p:nvPicPr>
          <p:cNvPr id="7" name="Picture 6">
            <a:extLst>
              <a:ext uri="{FF2B5EF4-FFF2-40B4-BE49-F238E27FC236}">
                <a16:creationId xmlns:a16="http://schemas.microsoft.com/office/drawing/2014/main" id="{A3736E34-CF39-E263-CCD1-FBEB506041B4}"/>
              </a:ext>
            </a:extLst>
          </p:cNvPr>
          <p:cNvPicPr>
            <a:picLocks noChangeAspect="1"/>
          </p:cNvPicPr>
          <p:nvPr/>
        </p:nvPicPr>
        <p:blipFill>
          <a:blip r:embed="rId3"/>
          <a:stretch>
            <a:fillRect/>
          </a:stretch>
        </p:blipFill>
        <p:spPr>
          <a:xfrm>
            <a:off x="4167657" y="2126656"/>
            <a:ext cx="7491109" cy="3254022"/>
          </a:xfrm>
          <a:prstGeom prst="rect">
            <a:avLst/>
          </a:prstGeom>
        </p:spPr>
      </p:pic>
      <p:sp>
        <p:nvSpPr>
          <p:cNvPr id="8" name="Oval 7">
            <a:extLst>
              <a:ext uri="{FF2B5EF4-FFF2-40B4-BE49-F238E27FC236}">
                <a16:creationId xmlns:a16="http://schemas.microsoft.com/office/drawing/2014/main" id="{B5A508C2-6891-902C-BB7D-099EC3DEC674}"/>
              </a:ext>
            </a:extLst>
          </p:cNvPr>
          <p:cNvSpPr/>
          <p:nvPr/>
        </p:nvSpPr>
        <p:spPr>
          <a:xfrm>
            <a:off x="5148082" y="3493566"/>
            <a:ext cx="1895835" cy="1887112"/>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Oval 9">
            <a:extLst>
              <a:ext uri="{FF2B5EF4-FFF2-40B4-BE49-F238E27FC236}">
                <a16:creationId xmlns:a16="http://schemas.microsoft.com/office/drawing/2014/main" id="{4A3774F1-566D-B0D0-F49C-2C32FAA8A1C5}"/>
              </a:ext>
            </a:extLst>
          </p:cNvPr>
          <p:cNvSpPr/>
          <p:nvPr/>
        </p:nvSpPr>
        <p:spPr>
          <a:xfrm>
            <a:off x="8238460" y="3493566"/>
            <a:ext cx="1811079" cy="1887112"/>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34637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altLang="zh-CN" sz="2800" dirty="0">
                <a:latin typeface="Times New Roman" panose="02020603050405020304" pitchFamily="18" charset="0"/>
                <a:cs typeface="Times New Roman" panose="02020603050405020304" pitchFamily="18" charset="0"/>
              </a:rPr>
              <a:t>How to integrate </a:t>
            </a:r>
            <a:r>
              <a:rPr lang="en-GB" altLang="zh-CN" sz="2800" dirty="0">
                <a:solidFill>
                  <a:schemeClr val="accent2"/>
                </a:solidFill>
                <a:latin typeface="Times New Roman" panose="02020603050405020304" pitchFamily="18" charset="0"/>
                <a:cs typeface="Times New Roman" panose="02020603050405020304" pitchFamily="18" charset="0"/>
              </a:rPr>
              <a:t>LiDAR</a:t>
            </a:r>
            <a:r>
              <a:rPr lang="en-GB" altLang="zh-CN" sz="2800" dirty="0">
                <a:latin typeface="Times New Roman" panose="02020603050405020304" pitchFamily="18" charset="0"/>
                <a:cs typeface="Times New Roman" panose="02020603050405020304" pitchFamily="18" charset="0"/>
              </a:rPr>
              <a:t> and the </a:t>
            </a:r>
            <a:r>
              <a:rPr lang="en-GB" altLang="zh-CN" sz="2800" dirty="0">
                <a:solidFill>
                  <a:srgbClr val="00B0F0"/>
                </a:solidFill>
                <a:latin typeface="Times New Roman" panose="02020603050405020304" pitchFamily="18" charset="0"/>
                <a:cs typeface="Times New Roman" panose="02020603050405020304" pitchFamily="18" charset="0"/>
              </a:rPr>
              <a:t>helix approach</a:t>
            </a:r>
            <a:r>
              <a:rPr lang="en-GB" altLang="zh-CN" sz="2800" dirty="0">
                <a:latin typeface="Times New Roman" panose="02020603050405020304" pitchFamily="18" charset="0"/>
                <a:cs typeface="Times New Roman" panose="02020603050405020304" pitchFamily="18" charset="0"/>
              </a:rPr>
              <a:t> for </a:t>
            </a:r>
            <a:r>
              <a:rPr lang="en-GB" altLang="zh-CN" sz="2800" dirty="0">
                <a:solidFill>
                  <a:schemeClr val="accent6"/>
                </a:solidFill>
                <a:latin typeface="Times New Roman" panose="02020603050405020304" pitchFamily="18" charset="0"/>
                <a:cs typeface="Times New Roman" panose="02020603050405020304" pitchFamily="18" charset="0"/>
              </a:rPr>
              <a:t>closed-loop</a:t>
            </a:r>
            <a:r>
              <a:rPr lang="en-GB" altLang="zh-CN" sz="2800" dirty="0">
                <a:latin typeface="Times New Roman" panose="02020603050405020304" pitchFamily="18" charset="0"/>
                <a:cs typeface="Times New Roman" panose="02020603050405020304" pitchFamily="18" charset="0"/>
              </a:rPr>
              <a:t> wake mixing control for wind farms?</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Which LiDAR configuration to use?  √ </a:t>
            </a:r>
          </a:p>
          <a:p>
            <a:pPr lvl="2">
              <a:lnSpc>
                <a:spcPct val="150000"/>
              </a:lnSpc>
            </a:pP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What feature in the helix wake should be controlled, and how to obtain it using LiDAR?</a:t>
            </a:r>
            <a:r>
              <a:rPr lang="en-GB" altLang="zh-CN" sz="2800" dirty="0">
                <a:latin typeface="Times New Roman" panose="02020603050405020304" pitchFamily="18" charset="0"/>
                <a:cs typeface="Times New Roman" panose="02020603050405020304" pitchFamily="18" charset="0"/>
              </a:rPr>
              <a:t> </a:t>
            </a:r>
            <a:r>
              <a:rPr lang="en-GB" altLang="zh-CN" sz="2800" dirty="0">
                <a:solidFill>
                  <a:schemeClr val="accent6">
                    <a:lumMod val="75000"/>
                  </a:schemeClr>
                </a:solidFill>
                <a:latin typeface="Times New Roman" panose="02020603050405020304" pitchFamily="18" charset="0"/>
                <a:cs typeface="Times New Roman" panose="02020603050405020304" pitchFamily="18" charset="0"/>
              </a:rPr>
              <a:t>√</a:t>
            </a:r>
            <a:endParaRPr lang="en-GB" altLang="zh-CN" sz="28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How to design the control loop to rectify the helix?</a:t>
            </a:r>
            <a:endParaRPr lang="en-GB" altLang="zh-CN" sz="2600" dirty="0">
              <a:latin typeface="Times New Roman" panose="02020603050405020304" pitchFamily="18" charset="0"/>
              <a:cs typeface="Times New Roman" panose="02020603050405020304" pitchFamily="18" charset="0"/>
            </a:endParaRPr>
          </a:p>
          <a:p>
            <a:pPr lvl="2">
              <a:lnSpc>
                <a:spcPct val="150000"/>
              </a:lnSpc>
            </a:pPr>
            <a:r>
              <a:rPr lang="en-GB" altLang="zh-CN" sz="2800" dirty="0">
                <a:latin typeface="Times New Roman" panose="02020603050405020304" pitchFamily="18" charset="0"/>
                <a:cs typeface="Times New Roman" panose="02020603050405020304" pitchFamily="18" charset="0"/>
              </a:rPr>
              <a:t>Potential for next step?</a:t>
            </a:r>
          </a:p>
        </p:txBody>
      </p:sp>
    </p:spTree>
    <p:extLst>
      <p:ext uri="{BB962C8B-B14F-4D97-AF65-F5344CB8AC3E}">
        <p14:creationId xmlns:p14="http://schemas.microsoft.com/office/powerpoint/2010/main" val="3877888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Control System Design</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29</a:t>
            </a:fld>
            <a:endParaRPr lang="zh-CN" altLang="en-US" dirty="0"/>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D01C7F92-A5B0-A646-CE46-9A2FC3446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6280" y="1321468"/>
            <a:ext cx="7989255" cy="4675295"/>
          </a:xfrm>
          <a:prstGeom prst="rect">
            <a:avLst/>
          </a:prstGeom>
        </p:spPr>
      </p:pic>
      <p:sp>
        <p:nvSpPr>
          <p:cNvPr id="4" name="Rectangle 3">
            <a:extLst>
              <a:ext uri="{FF2B5EF4-FFF2-40B4-BE49-F238E27FC236}">
                <a16:creationId xmlns:a16="http://schemas.microsoft.com/office/drawing/2014/main" id="{4A858B06-FF05-E0FD-AB47-BEE71164FD63}"/>
              </a:ext>
            </a:extLst>
          </p:cNvPr>
          <p:cNvSpPr/>
          <p:nvPr/>
        </p:nvSpPr>
        <p:spPr>
          <a:xfrm>
            <a:off x="5677786" y="3429000"/>
            <a:ext cx="3466214" cy="2461437"/>
          </a:xfrm>
          <a:prstGeom prst="rect">
            <a:avLst/>
          </a:prstGeom>
          <a:noFill/>
          <a:ln w="28575">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a:extLst>
              <a:ext uri="{FF2B5EF4-FFF2-40B4-BE49-F238E27FC236}">
                <a16:creationId xmlns:a16="http://schemas.microsoft.com/office/drawing/2014/main" id="{70283C37-A707-68A3-A834-F177D9382973}"/>
              </a:ext>
            </a:extLst>
          </p:cNvPr>
          <p:cNvSpPr txBox="1"/>
          <p:nvPr/>
        </p:nvSpPr>
        <p:spPr>
          <a:xfrm>
            <a:off x="6220047" y="5865260"/>
            <a:ext cx="2670924"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LiDAR Sampling Pipeline</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856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2E8325-150D-42B1-AA59-53120B0A7EC8}"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Wind Farm Flow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0"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Axial Induction Control </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Steering</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Mixing</a:t>
            </a:r>
          </a:p>
        </p:txBody>
      </p:sp>
      <p:pic>
        <p:nvPicPr>
          <p:cNvPr id="4" name="Picture 3">
            <a:extLst>
              <a:ext uri="{FF2B5EF4-FFF2-40B4-BE49-F238E27FC236}">
                <a16:creationId xmlns:a16="http://schemas.microsoft.com/office/drawing/2014/main" id="{C73C1323-1BE2-453A-43FA-D080963579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8512" y="961965"/>
            <a:ext cx="6660089" cy="4934069"/>
          </a:xfrm>
          <a:prstGeom prst="rect">
            <a:avLst/>
          </a:prstGeom>
        </p:spPr>
      </p:pic>
    </p:spTree>
    <p:extLst>
      <p:ext uri="{BB962C8B-B14F-4D97-AF65-F5344CB8AC3E}">
        <p14:creationId xmlns:p14="http://schemas.microsoft.com/office/powerpoint/2010/main" val="580220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349103" y="77329"/>
            <a:ext cx="10515600" cy="1325563"/>
          </a:xfrm>
        </p:spPr>
        <p:txBody>
          <a:bodyPr/>
          <a:lstStyle/>
          <a:p>
            <a:r>
              <a:rPr lang="en-US" altLang="zh-CN" dirty="0">
                <a:latin typeface="Times New Roman" panose="02020603050405020304" pitchFamily="18" charset="0"/>
                <a:cs typeface="Times New Roman" panose="02020603050405020304" pitchFamily="18" charset="0"/>
              </a:rPr>
              <a:t>Dead-time Delay</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AECC5A2-CD35-3FF4-0766-8F3466A7AD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326034" y="1580885"/>
            <a:ext cx="4769966" cy="3696230"/>
          </a:xfrm>
          <a:prstGeom prst="rect">
            <a:avLst/>
          </a:prstGeom>
        </p:spPr>
      </p:pic>
      <p:pic>
        <p:nvPicPr>
          <p:cNvPr id="10" name="Picture 9">
            <a:extLst>
              <a:ext uri="{FF2B5EF4-FFF2-40B4-BE49-F238E27FC236}">
                <a16:creationId xmlns:a16="http://schemas.microsoft.com/office/drawing/2014/main" id="{8BDDDBC1-B5E9-5525-3AE0-30928BAA2AD3}"/>
              </a:ext>
            </a:extLst>
          </p:cNvPr>
          <p:cNvPicPr>
            <a:picLocks noChangeAspect="1"/>
          </p:cNvPicPr>
          <p:nvPr/>
        </p:nvPicPr>
        <p:blipFill>
          <a:blip r:embed="rId5"/>
          <a:stretch>
            <a:fillRect/>
          </a:stretch>
        </p:blipFill>
        <p:spPr>
          <a:xfrm>
            <a:off x="7216101" y="2726766"/>
            <a:ext cx="3662881" cy="940031"/>
          </a:xfrm>
          <a:prstGeom prst="rect">
            <a:avLst/>
          </a:prstGeom>
        </p:spPr>
      </p:pic>
    </p:spTree>
    <p:extLst>
      <p:ext uri="{BB962C8B-B14F-4D97-AF65-F5344CB8AC3E}">
        <p14:creationId xmlns:p14="http://schemas.microsoft.com/office/powerpoint/2010/main" val="19896117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Smith Predictor (CL Yaw Ctrl)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5274"/>
            <a:ext cx="6361896" cy="3409016"/>
          </a:xfrm>
          <a:prstGeom prst="rect">
            <a:avLst/>
          </a:prstGeom>
        </p:spPr>
      </p:pic>
      <p:sp>
        <p:nvSpPr>
          <p:cNvPr id="3" name="Footer Placeholder 2">
            <a:extLst>
              <a:ext uri="{FF2B5EF4-FFF2-40B4-BE49-F238E27FC236}">
                <a16:creationId xmlns:a16="http://schemas.microsoft.com/office/drawing/2014/main" id="{D751CFCC-6BAA-4486-CBFD-B1A41C75A5EE}"/>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a:p>
        </p:txBody>
      </p:sp>
      <p:pic>
        <p:nvPicPr>
          <p:cNvPr id="9" name="Picture 8">
            <a:extLst>
              <a:ext uri="{FF2B5EF4-FFF2-40B4-BE49-F238E27FC236}">
                <a16:creationId xmlns:a16="http://schemas.microsoft.com/office/drawing/2014/main" id="{E70EB0DB-6CD9-5F17-56B4-5DEA33B7499E}"/>
              </a:ext>
            </a:extLst>
          </p:cNvPr>
          <p:cNvPicPr>
            <a:picLocks noChangeAspect="1"/>
          </p:cNvPicPr>
          <p:nvPr/>
        </p:nvPicPr>
        <p:blipFill>
          <a:blip r:embed="rId5"/>
          <a:stretch>
            <a:fillRect/>
          </a:stretch>
        </p:blipFill>
        <p:spPr>
          <a:xfrm>
            <a:off x="7206393" y="2194453"/>
            <a:ext cx="4381880" cy="1234547"/>
          </a:xfrm>
          <a:prstGeom prst="rect">
            <a:avLst/>
          </a:prstGeom>
        </p:spPr>
      </p:pic>
      <p:pic>
        <p:nvPicPr>
          <p:cNvPr id="11" name="Picture 10">
            <a:extLst>
              <a:ext uri="{FF2B5EF4-FFF2-40B4-BE49-F238E27FC236}">
                <a16:creationId xmlns:a16="http://schemas.microsoft.com/office/drawing/2014/main" id="{38FB008B-9752-F7D2-6E4B-2B2C7FE0F8FE}"/>
              </a:ext>
            </a:extLst>
          </p:cNvPr>
          <p:cNvPicPr>
            <a:picLocks noChangeAspect="1"/>
          </p:cNvPicPr>
          <p:nvPr/>
        </p:nvPicPr>
        <p:blipFill>
          <a:blip r:embed="rId6"/>
          <a:stretch>
            <a:fillRect/>
          </a:stretch>
        </p:blipFill>
        <p:spPr>
          <a:xfrm>
            <a:off x="7206393" y="3623892"/>
            <a:ext cx="2106167" cy="646894"/>
          </a:xfrm>
          <a:prstGeom prst="rect">
            <a:avLst/>
          </a:prstGeom>
        </p:spPr>
      </p:pic>
    </p:spTree>
    <p:extLst>
      <p:ext uri="{BB962C8B-B14F-4D97-AF65-F5344CB8AC3E}">
        <p14:creationId xmlns:p14="http://schemas.microsoft.com/office/powerpoint/2010/main" val="45336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Model-based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8065"/>
            <a:ext cx="6361896" cy="3403433"/>
          </a:xfrm>
          <a:prstGeom prst="rect">
            <a:avLst/>
          </a:prstGeom>
        </p:spPr>
      </p:pic>
      <p:pic>
        <p:nvPicPr>
          <p:cNvPr id="10" name="Picture 9">
            <a:extLst>
              <a:ext uri="{FF2B5EF4-FFF2-40B4-BE49-F238E27FC236}">
                <a16:creationId xmlns:a16="http://schemas.microsoft.com/office/drawing/2014/main" id="{9624CF65-04D4-E2FA-F673-EA7F3A0B3A37}"/>
              </a:ext>
            </a:extLst>
          </p:cNvPr>
          <p:cNvPicPr>
            <a:picLocks noChangeAspect="1"/>
          </p:cNvPicPr>
          <p:nvPr/>
        </p:nvPicPr>
        <p:blipFill>
          <a:blip r:embed="rId5"/>
          <a:stretch>
            <a:fillRect/>
          </a:stretch>
        </p:blipFill>
        <p:spPr>
          <a:xfrm>
            <a:off x="7730757" y="2715433"/>
            <a:ext cx="2586924" cy="1101656"/>
          </a:xfrm>
          <a:prstGeom prst="rect">
            <a:avLst/>
          </a:prstGeom>
        </p:spPr>
      </p:pic>
    </p:spTree>
    <p:extLst>
      <p:ext uri="{BB962C8B-B14F-4D97-AF65-F5344CB8AC3E}">
        <p14:creationId xmlns:p14="http://schemas.microsoft.com/office/powerpoint/2010/main" val="3414737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System IDE --- data processing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89112242-7E56-02DA-60E3-63ECE8D30418}"/>
              </a:ext>
            </a:extLst>
          </p:cNvPr>
          <p:cNvSpPr txBox="1"/>
          <p:nvPr/>
        </p:nvSpPr>
        <p:spPr>
          <a:xfrm>
            <a:off x="6096508" y="1552682"/>
            <a:ext cx="4116726" cy="56194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Flowchart of LiDAR data processing</a:t>
            </a:r>
          </a:p>
        </p:txBody>
      </p:sp>
      <p:sp>
        <p:nvSpPr>
          <p:cNvPr id="3" name="Flowchart: Alternate Process 2">
            <a:extLst>
              <a:ext uri="{FF2B5EF4-FFF2-40B4-BE49-F238E27FC236}">
                <a16:creationId xmlns:a16="http://schemas.microsoft.com/office/drawing/2014/main" id="{E5A4D30F-DAF6-A4B6-985B-A5F23D54DE72}"/>
              </a:ext>
            </a:extLst>
          </p:cNvPr>
          <p:cNvSpPr/>
          <p:nvPr/>
        </p:nvSpPr>
        <p:spPr>
          <a:xfrm>
            <a:off x="2595455" y="1115537"/>
            <a:ext cx="1190846" cy="442092"/>
          </a:xfrm>
          <a:prstGeom prst="flowChartAlternate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Start</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 name="Flowchart: Decision 9">
            <a:extLst>
              <a:ext uri="{FF2B5EF4-FFF2-40B4-BE49-F238E27FC236}">
                <a16:creationId xmlns:a16="http://schemas.microsoft.com/office/drawing/2014/main" id="{C7C42729-C19F-2853-D533-3DFF02F4DED9}"/>
              </a:ext>
            </a:extLst>
          </p:cNvPr>
          <p:cNvSpPr/>
          <p:nvPr/>
        </p:nvSpPr>
        <p:spPr>
          <a:xfrm>
            <a:off x="1978763" y="1753575"/>
            <a:ext cx="2424223" cy="574158"/>
          </a:xfrm>
          <a:prstGeom prst="flowChartDecision">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Sim Over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2" name="Flowchart: Process 11">
            <a:extLst>
              <a:ext uri="{FF2B5EF4-FFF2-40B4-BE49-F238E27FC236}">
                <a16:creationId xmlns:a16="http://schemas.microsoft.com/office/drawing/2014/main" id="{4436B85F-6C20-C4CD-C4BB-4F502DCC64FC}"/>
              </a:ext>
            </a:extLst>
          </p:cNvPr>
          <p:cNvSpPr/>
          <p:nvPr/>
        </p:nvSpPr>
        <p:spPr>
          <a:xfrm>
            <a:off x="2483809" y="3588519"/>
            <a:ext cx="1414130"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LPF</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3" name="Flowchart: Process 12">
            <a:extLst>
              <a:ext uri="{FF2B5EF4-FFF2-40B4-BE49-F238E27FC236}">
                <a16:creationId xmlns:a16="http://schemas.microsoft.com/office/drawing/2014/main" id="{9A0DE82F-3166-8284-E7B9-E489768E46E2}"/>
              </a:ext>
            </a:extLst>
          </p:cNvPr>
          <p:cNvSpPr/>
          <p:nvPr/>
        </p:nvSpPr>
        <p:spPr>
          <a:xfrm>
            <a:off x="2483809" y="4214484"/>
            <a:ext cx="1414130"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Detrend</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4" name="Flowchart: Process 13">
            <a:extLst>
              <a:ext uri="{FF2B5EF4-FFF2-40B4-BE49-F238E27FC236}">
                <a16:creationId xmlns:a16="http://schemas.microsoft.com/office/drawing/2014/main" id="{7DE8C1FA-D31A-8326-2949-8AAE2C4E938B}"/>
              </a:ext>
            </a:extLst>
          </p:cNvPr>
          <p:cNvSpPr/>
          <p:nvPr/>
        </p:nvSpPr>
        <p:spPr>
          <a:xfrm>
            <a:off x="2483809" y="4840449"/>
            <a:ext cx="1414130" cy="575410"/>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Coordinate Transfer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5" name="Flowchart: Alternate Process 14">
            <a:extLst>
              <a:ext uri="{FF2B5EF4-FFF2-40B4-BE49-F238E27FC236}">
                <a16:creationId xmlns:a16="http://schemas.microsoft.com/office/drawing/2014/main" id="{DD8E1774-147D-8619-E6F3-813EEE09D466}"/>
              </a:ext>
            </a:extLst>
          </p:cNvPr>
          <p:cNvSpPr/>
          <p:nvPr/>
        </p:nvSpPr>
        <p:spPr>
          <a:xfrm>
            <a:off x="2628458" y="5787349"/>
            <a:ext cx="1190846" cy="442092"/>
          </a:xfrm>
          <a:prstGeom prst="flowChartAlternate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Over</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24" name="Flowchart: Process 1023">
            <a:extLst>
              <a:ext uri="{FF2B5EF4-FFF2-40B4-BE49-F238E27FC236}">
                <a16:creationId xmlns:a16="http://schemas.microsoft.com/office/drawing/2014/main" id="{871BCF62-EEFD-1A3C-3809-C03B28F2E17C}"/>
              </a:ext>
            </a:extLst>
          </p:cNvPr>
          <p:cNvSpPr/>
          <p:nvPr/>
        </p:nvSpPr>
        <p:spPr>
          <a:xfrm>
            <a:off x="2199692" y="2516034"/>
            <a:ext cx="1982364"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LiDAR sampling</a:t>
            </a: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025" name="Flowchart: Process 1024">
            <a:extLst>
              <a:ext uri="{FF2B5EF4-FFF2-40B4-BE49-F238E27FC236}">
                <a16:creationId xmlns:a16="http://schemas.microsoft.com/office/drawing/2014/main" id="{1C2DFA0F-6EA9-3B85-7F71-255CAD386C50}"/>
              </a:ext>
            </a:extLst>
          </p:cNvPr>
          <p:cNvSpPr/>
          <p:nvPr/>
        </p:nvSpPr>
        <p:spPr>
          <a:xfrm>
            <a:off x="1801221" y="2944856"/>
            <a:ext cx="2779306" cy="442092"/>
          </a:xfrm>
          <a:prstGeom prst="flowChartProcess">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Times New Roman" panose="02020603050405020304" pitchFamily="18" charset="0"/>
                <a:cs typeface="Times New Roman" panose="02020603050405020304" pitchFamily="18" charset="0"/>
              </a:rPr>
              <a:t>Helix Center Calculation</a:t>
            </a:r>
            <a:endParaRPr lang="zh-CN" altLang="en-US" dirty="0">
              <a:solidFill>
                <a:schemeClr val="tx1"/>
              </a:solidFill>
              <a:latin typeface="Times New Roman" panose="02020603050405020304" pitchFamily="18" charset="0"/>
              <a:cs typeface="Times New Roman" panose="02020603050405020304" pitchFamily="18" charset="0"/>
            </a:endParaRPr>
          </a:p>
        </p:txBody>
      </p:sp>
      <p:cxnSp>
        <p:nvCxnSpPr>
          <p:cNvPr id="1028" name="Straight Arrow Connector 1027">
            <a:extLst>
              <a:ext uri="{FF2B5EF4-FFF2-40B4-BE49-F238E27FC236}">
                <a16:creationId xmlns:a16="http://schemas.microsoft.com/office/drawing/2014/main" id="{96C9B581-C168-DC80-2760-C59CB3A72385}"/>
              </a:ext>
            </a:extLst>
          </p:cNvPr>
          <p:cNvCxnSpPr>
            <a:stCxn id="3" idx="2"/>
            <a:endCxn id="10" idx="0"/>
          </p:cNvCxnSpPr>
          <p:nvPr/>
        </p:nvCxnSpPr>
        <p:spPr>
          <a:xfrm flipH="1">
            <a:off x="3190875" y="1557629"/>
            <a:ext cx="3" cy="19594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0" name="Straight Arrow Connector 1029">
            <a:extLst>
              <a:ext uri="{FF2B5EF4-FFF2-40B4-BE49-F238E27FC236}">
                <a16:creationId xmlns:a16="http://schemas.microsoft.com/office/drawing/2014/main" id="{C5AC0907-60FB-F59F-1CEA-145279E0D86A}"/>
              </a:ext>
            </a:extLst>
          </p:cNvPr>
          <p:cNvCxnSpPr>
            <a:stCxn id="10" idx="2"/>
            <a:endCxn id="1024" idx="0"/>
          </p:cNvCxnSpPr>
          <p:nvPr/>
        </p:nvCxnSpPr>
        <p:spPr>
          <a:xfrm flipH="1">
            <a:off x="3190874" y="2327733"/>
            <a:ext cx="1" cy="1883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2" name="Straight Arrow Connector 1031">
            <a:extLst>
              <a:ext uri="{FF2B5EF4-FFF2-40B4-BE49-F238E27FC236}">
                <a16:creationId xmlns:a16="http://schemas.microsoft.com/office/drawing/2014/main" id="{D96888FB-9F8A-8798-425A-9A92B17BAA3E}"/>
              </a:ext>
            </a:extLst>
          </p:cNvPr>
          <p:cNvCxnSpPr>
            <a:stCxn id="1025" idx="2"/>
            <a:endCxn id="12" idx="0"/>
          </p:cNvCxnSpPr>
          <p:nvPr/>
        </p:nvCxnSpPr>
        <p:spPr>
          <a:xfrm>
            <a:off x="3190874" y="3386948"/>
            <a:ext cx="0" cy="20157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5" name="Straight Arrow Connector 1034">
            <a:extLst>
              <a:ext uri="{FF2B5EF4-FFF2-40B4-BE49-F238E27FC236}">
                <a16:creationId xmlns:a16="http://schemas.microsoft.com/office/drawing/2014/main" id="{9E909ABB-910E-BAE6-C024-27D7EE457931}"/>
              </a:ext>
            </a:extLst>
          </p:cNvPr>
          <p:cNvCxnSpPr>
            <a:stCxn id="12" idx="2"/>
            <a:endCxn id="13" idx="0"/>
          </p:cNvCxnSpPr>
          <p:nvPr/>
        </p:nvCxnSpPr>
        <p:spPr>
          <a:xfrm>
            <a:off x="3190874" y="4030611"/>
            <a:ext cx="0" cy="18387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8" name="Straight Arrow Connector 1037">
            <a:extLst>
              <a:ext uri="{FF2B5EF4-FFF2-40B4-BE49-F238E27FC236}">
                <a16:creationId xmlns:a16="http://schemas.microsoft.com/office/drawing/2014/main" id="{A8E99720-CCD4-C539-3F1A-B99573CC8892}"/>
              </a:ext>
            </a:extLst>
          </p:cNvPr>
          <p:cNvCxnSpPr>
            <a:stCxn id="13" idx="2"/>
            <a:endCxn id="14" idx="0"/>
          </p:cNvCxnSpPr>
          <p:nvPr/>
        </p:nvCxnSpPr>
        <p:spPr>
          <a:xfrm>
            <a:off x="3190874" y="4656576"/>
            <a:ext cx="0" cy="18387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1" name="Connector: Elbow 1040">
            <a:extLst>
              <a:ext uri="{FF2B5EF4-FFF2-40B4-BE49-F238E27FC236}">
                <a16:creationId xmlns:a16="http://schemas.microsoft.com/office/drawing/2014/main" id="{27B2E8F8-3A1B-152C-F24C-E2829C542AB7}"/>
              </a:ext>
            </a:extLst>
          </p:cNvPr>
          <p:cNvCxnSpPr>
            <a:stCxn id="14" idx="1"/>
            <a:endCxn id="10" idx="1"/>
          </p:cNvCxnSpPr>
          <p:nvPr/>
        </p:nvCxnSpPr>
        <p:spPr>
          <a:xfrm rot="10800000">
            <a:off x="1978763" y="2040654"/>
            <a:ext cx="505046" cy="3087500"/>
          </a:xfrm>
          <a:prstGeom prst="bentConnector3">
            <a:avLst>
              <a:gd name="adj1" fmla="val 191579"/>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4" name="Connector: Elbow 1043">
            <a:extLst>
              <a:ext uri="{FF2B5EF4-FFF2-40B4-BE49-F238E27FC236}">
                <a16:creationId xmlns:a16="http://schemas.microsoft.com/office/drawing/2014/main" id="{3ACE976D-C115-DBBB-0D64-8B65796FDAB0}"/>
              </a:ext>
            </a:extLst>
          </p:cNvPr>
          <p:cNvCxnSpPr>
            <a:stCxn id="10" idx="3"/>
            <a:endCxn id="15" idx="0"/>
          </p:cNvCxnSpPr>
          <p:nvPr/>
        </p:nvCxnSpPr>
        <p:spPr>
          <a:xfrm flipH="1">
            <a:off x="3223881" y="2040654"/>
            <a:ext cx="1179105" cy="3746695"/>
          </a:xfrm>
          <a:prstGeom prst="bentConnector4">
            <a:avLst>
              <a:gd name="adj1" fmla="val -37423"/>
              <a:gd name="adj2" fmla="val 9412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366E871-E95A-BE36-B89B-F095E382826A}"/>
              </a:ext>
            </a:extLst>
          </p:cNvPr>
          <p:cNvSpPr txBox="1"/>
          <p:nvPr/>
        </p:nvSpPr>
        <p:spPr>
          <a:xfrm>
            <a:off x="4402986" y="1761452"/>
            <a:ext cx="35137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Y</a:t>
            </a:r>
            <a:endParaRPr lang="zh-CN" alt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8EA967B-97D4-5018-7FD5-6F931CE1F6CD}"/>
              </a:ext>
            </a:extLst>
          </p:cNvPr>
          <p:cNvSpPr txBox="1"/>
          <p:nvPr/>
        </p:nvSpPr>
        <p:spPr>
          <a:xfrm>
            <a:off x="3345566" y="2199285"/>
            <a:ext cx="35137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N</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368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349103" y="77329"/>
            <a:ext cx="10515600" cy="1325563"/>
          </a:xfrm>
        </p:spPr>
        <p:txBody>
          <a:bodyPr/>
          <a:lstStyle/>
          <a:p>
            <a:r>
              <a:rPr lang="en-US" altLang="zh-CN" dirty="0">
                <a:latin typeface="Times New Roman" panose="02020603050405020304" pitchFamily="18" charset="0"/>
                <a:cs typeface="Times New Roman" panose="02020603050405020304" pitchFamily="18" charset="0"/>
              </a:rPr>
              <a:t>System IDE</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34</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AECC5A2-CD35-3FF4-0766-8F3466A7AD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42245" y="1577470"/>
            <a:ext cx="5078310" cy="3935164"/>
          </a:xfrm>
          <a:prstGeom prst="rect">
            <a:avLst/>
          </a:prstGeom>
        </p:spPr>
      </p:pic>
      <p:pic>
        <p:nvPicPr>
          <p:cNvPr id="10" name="Picture 9">
            <a:extLst>
              <a:ext uri="{FF2B5EF4-FFF2-40B4-BE49-F238E27FC236}">
                <a16:creationId xmlns:a16="http://schemas.microsoft.com/office/drawing/2014/main" id="{8BDDDBC1-B5E9-5525-3AE0-30928BAA2AD3}"/>
              </a:ext>
            </a:extLst>
          </p:cNvPr>
          <p:cNvPicPr>
            <a:picLocks noChangeAspect="1"/>
          </p:cNvPicPr>
          <p:nvPr/>
        </p:nvPicPr>
        <p:blipFill>
          <a:blip r:embed="rId5"/>
          <a:stretch>
            <a:fillRect/>
          </a:stretch>
        </p:blipFill>
        <p:spPr>
          <a:xfrm>
            <a:off x="7216101" y="2726766"/>
            <a:ext cx="3662881" cy="940031"/>
          </a:xfrm>
          <a:prstGeom prst="rect">
            <a:avLst/>
          </a:prstGeom>
        </p:spPr>
      </p:pic>
      <p:sp>
        <p:nvSpPr>
          <p:cNvPr id="4" name="Oval 3">
            <a:extLst>
              <a:ext uri="{FF2B5EF4-FFF2-40B4-BE49-F238E27FC236}">
                <a16:creationId xmlns:a16="http://schemas.microsoft.com/office/drawing/2014/main" id="{A0FC25F9-B530-08C9-6F4C-2DE67A93220D}"/>
              </a:ext>
            </a:extLst>
          </p:cNvPr>
          <p:cNvSpPr/>
          <p:nvPr/>
        </p:nvSpPr>
        <p:spPr>
          <a:xfrm>
            <a:off x="2752062" y="1667876"/>
            <a:ext cx="2457892" cy="2346770"/>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004455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System IDE</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814" y="6299606"/>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082DBF6-185F-244B-8082-D708A2E0904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82895" y="857250"/>
            <a:ext cx="11491870" cy="5548419"/>
          </a:xfrm>
          <a:prstGeom prst="rect">
            <a:avLst/>
          </a:prstGeom>
        </p:spPr>
      </p:pic>
    </p:spTree>
    <p:extLst>
      <p:ext uri="{BB962C8B-B14F-4D97-AF65-F5344CB8AC3E}">
        <p14:creationId xmlns:p14="http://schemas.microsoft.com/office/powerpoint/2010/main" val="397297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Next Step</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ijdelijke aanduiding voor tekst 7">
            <a:extLst>
              <a:ext uri="{FF2B5EF4-FFF2-40B4-BE49-F238E27FC236}">
                <a16:creationId xmlns:a16="http://schemas.microsoft.com/office/drawing/2014/main" id="{F530E2F5-3B4C-0886-5F70-E06D3671525D}"/>
              </a:ext>
            </a:extLst>
          </p:cNvPr>
          <p:cNvSpPr txBox="1">
            <a:spLocks/>
          </p:cNvSpPr>
          <p:nvPr/>
        </p:nvSpPr>
        <p:spPr>
          <a:xfrm>
            <a:off x="265509" y="1476817"/>
            <a:ext cx="11502420" cy="38614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System IDE (U = 10m/s)</a:t>
            </a:r>
          </a:p>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Model-based Controller Tuning</a:t>
            </a:r>
          </a:p>
          <a:p>
            <a:pPr marL="1428750" lvl="2" indent="-514350">
              <a:lnSpc>
                <a:spcPct val="150000"/>
              </a:lnSpc>
              <a:buAutoNum type="arabicPeriod"/>
            </a:pPr>
            <a:r>
              <a:rPr lang="en-GB" sz="2800" dirty="0">
                <a:latin typeface="Times New Roman" panose="02020603050405020304" pitchFamily="18" charset="0"/>
                <a:cs typeface="Times New Roman" panose="02020603050405020304" pitchFamily="18" charset="0"/>
              </a:rPr>
              <a:t>Next step depends on result of 2</a:t>
            </a:r>
          </a:p>
        </p:txBody>
      </p:sp>
    </p:spTree>
    <p:extLst>
      <p:ext uri="{BB962C8B-B14F-4D97-AF65-F5344CB8AC3E}">
        <p14:creationId xmlns:p14="http://schemas.microsoft.com/office/powerpoint/2010/main" val="224604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E3DB1-F10A-5663-3B19-7D13111ED0BE}"/>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Thanks for listening :)</a:t>
            </a:r>
            <a:endParaRPr lang="zh-CN" altLang="en-US"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05DB0741-B336-14AC-5A05-D17F965FA606}"/>
              </a:ext>
            </a:extLst>
          </p:cNvPr>
          <p:cNvSpPr>
            <a:spLocks noGrp="1"/>
          </p:cNvSpPr>
          <p:nvPr>
            <p:ph type="sldNum" sz="quarter" idx="12"/>
          </p:nvPr>
        </p:nvSpPr>
        <p:spPr/>
        <p:txBody>
          <a:bodyPr/>
          <a:lstStyle/>
          <a:p>
            <a:fld id="{45FC50E4-B149-441E-B912-A23CDA3E7583}" type="slidenum">
              <a:rPr lang="zh-CN" altLang="en-US" smtClean="0"/>
              <a:t>37</a:t>
            </a:fld>
            <a:endParaRPr lang="zh-CN" altLang="en-US"/>
          </a:p>
        </p:txBody>
      </p:sp>
      <p:pic>
        <p:nvPicPr>
          <p:cNvPr id="7" name="Picture 2" descr="TU Delft logo - Mediamatic">
            <a:extLst>
              <a:ext uri="{FF2B5EF4-FFF2-40B4-BE49-F238E27FC236}">
                <a16:creationId xmlns:a16="http://schemas.microsoft.com/office/drawing/2014/main" id="{2AAC5969-6D02-6E21-8E83-6E3189C024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90584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99BBF9-0E60-4C66-AA8E-CA749A573DC1}"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38</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31D5057-E6C1-EECF-F92C-8C49B17D7C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480" y="228435"/>
            <a:ext cx="11035282" cy="5711526"/>
          </a:xfrm>
          <a:prstGeom prst="rect">
            <a:avLst/>
          </a:prstGeom>
        </p:spPr>
      </p:pic>
      <p:sp>
        <p:nvSpPr>
          <p:cNvPr id="3" name="Footer Placeholder 2">
            <a:extLst>
              <a:ext uri="{FF2B5EF4-FFF2-40B4-BE49-F238E27FC236}">
                <a16:creationId xmlns:a16="http://schemas.microsoft.com/office/drawing/2014/main" id="{C340CDCC-B816-A61E-7472-2ECA01437941}"/>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a:p>
        </p:txBody>
      </p:sp>
    </p:spTree>
    <p:extLst>
      <p:ext uri="{BB962C8B-B14F-4D97-AF65-F5344CB8AC3E}">
        <p14:creationId xmlns:p14="http://schemas.microsoft.com/office/powerpoint/2010/main" val="195924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39</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NTM-A_noCen">
            <a:hlinkClick r:id="" action="ppaction://media"/>
            <a:extLst>
              <a:ext uri="{FF2B5EF4-FFF2-40B4-BE49-F238E27FC236}">
                <a16:creationId xmlns:a16="http://schemas.microsoft.com/office/drawing/2014/main" id="{274706B7-3EF8-4C0E-B1D3-51F7FC55284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534527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EF9287C-FB66-4171-9A1F-C6DC161D4D9F}"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dirty="0"/>
              <a:t>https://www.youtube.com/watch?v=17tM3d1KKBw&amp;t=55s</a:t>
            </a:r>
            <a:endParaRPr lang="zh-CN" altLang="en-US" dirty="0"/>
          </a:p>
        </p:txBody>
      </p:sp>
      <p:pic>
        <p:nvPicPr>
          <p:cNvPr id="11" name="Wind farm control - wake mixing">
            <a:hlinkClick r:id="" action="ppaction://media"/>
            <a:extLst>
              <a:ext uri="{FF2B5EF4-FFF2-40B4-BE49-F238E27FC236}">
                <a16:creationId xmlns:a16="http://schemas.microsoft.com/office/drawing/2014/main" id="{908987A0-37ED-E972-F2B9-8FC0A1BE00F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17448" y="1115537"/>
            <a:ext cx="8672427" cy="4878240"/>
          </a:xfrm>
          <a:prstGeom prst="rect">
            <a:avLst/>
          </a:prstGeom>
        </p:spPr>
      </p:pic>
      <p:sp>
        <p:nvSpPr>
          <p:cNvPr id="4" name="TextBox 3">
            <a:extLst>
              <a:ext uri="{FF2B5EF4-FFF2-40B4-BE49-F238E27FC236}">
                <a16:creationId xmlns:a16="http://schemas.microsoft.com/office/drawing/2014/main" id="{C731C12D-FDFC-7035-DEFA-4EB2A3DC3E8D}"/>
              </a:ext>
            </a:extLst>
          </p:cNvPr>
          <p:cNvSpPr txBox="1"/>
          <p:nvPr/>
        </p:nvSpPr>
        <p:spPr>
          <a:xfrm>
            <a:off x="8789875" y="2679577"/>
            <a:ext cx="2713388"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8069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9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F032B-8325-9D10-B31B-286BD1BF8567}"/>
              </a:ext>
            </a:extLst>
          </p:cNvPr>
          <p:cNvSpPr>
            <a:spLocks noGrp="1"/>
          </p:cNvSpPr>
          <p:nvPr>
            <p:ph type="title"/>
          </p:nvPr>
        </p:nvSpPr>
        <p:spPr>
          <a:xfrm>
            <a:off x="0" y="0"/>
            <a:ext cx="10515600" cy="1325563"/>
          </a:xfrm>
        </p:spPr>
        <p:txBody>
          <a:bodyPr/>
          <a:lstStyle/>
          <a:p>
            <a:r>
              <a:rPr lang="en-US" altLang="zh-CN" dirty="0">
                <a:latin typeface="Times New Roman" panose="02020603050405020304" pitchFamily="18" charset="0"/>
                <a:cs typeface="Times New Roman" panose="02020603050405020304" pitchFamily="18" charset="0"/>
              </a:rPr>
              <a:t>Why closed-loop control?</a:t>
            </a:r>
            <a:endParaRPr lang="zh-CN" alt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14988BC-67B3-44F6-D6F9-5EDE91F90652}"/>
              </a:ext>
            </a:extLst>
          </p:cNvPr>
          <p:cNvSpPr>
            <a:spLocks noGrp="1"/>
          </p:cNvSpPr>
          <p:nvPr>
            <p:ph type="dt" sz="half" idx="10"/>
          </p:nvPr>
        </p:nvSpPr>
        <p:spPr/>
        <p:txBody>
          <a:bodyPr/>
          <a:lstStyle/>
          <a:p>
            <a:fld id="{0B77B072-329B-44CE-A259-4FB05643DBA2}" type="datetime1">
              <a:rPr lang="nl-NL" altLang="zh-CN" smtClean="0"/>
              <a:t>15-8-2024</a:t>
            </a:fld>
            <a:endParaRPr lang="zh-CN" altLang="en-US"/>
          </a:p>
        </p:txBody>
      </p:sp>
      <p:sp>
        <p:nvSpPr>
          <p:cNvPr id="5" name="Slide Number Placeholder 4">
            <a:extLst>
              <a:ext uri="{FF2B5EF4-FFF2-40B4-BE49-F238E27FC236}">
                <a16:creationId xmlns:a16="http://schemas.microsoft.com/office/drawing/2014/main" id="{09E87E70-E9CF-DF96-8847-4C1B1A6CC824}"/>
              </a:ext>
            </a:extLst>
          </p:cNvPr>
          <p:cNvSpPr>
            <a:spLocks noGrp="1"/>
          </p:cNvSpPr>
          <p:nvPr>
            <p:ph type="sldNum" sz="quarter" idx="12"/>
          </p:nvPr>
        </p:nvSpPr>
        <p:spPr/>
        <p:txBody>
          <a:bodyPr/>
          <a:lstStyle/>
          <a:p>
            <a:fld id="{45FC50E4-B149-441E-B912-A23CDA3E7583}" type="slidenum">
              <a:rPr lang="zh-CN" altLang="en-US" smtClean="0"/>
              <a:t>40</a:t>
            </a:fld>
            <a:endParaRPr lang="zh-CN" altLang="en-US"/>
          </a:p>
        </p:txBody>
      </p:sp>
      <p:pic>
        <p:nvPicPr>
          <p:cNvPr id="6" name="Picture 2" descr="TU Delft logo - Mediamatic">
            <a:extLst>
              <a:ext uri="{FF2B5EF4-FFF2-40B4-BE49-F238E27FC236}">
                <a16:creationId xmlns:a16="http://schemas.microsoft.com/office/drawing/2014/main" id="{9797A662-BD8E-4F15-1639-A42F1D7B6D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8" name="inflowAngle_noCen">
            <a:hlinkClick r:id="" action="ppaction://media"/>
            <a:extLst>
              <a:ext uri="{FF2B5EF4-FFF2-40B4-BE49-F238E27FC236}">
                <a16:creationId xmlns:a16="http://schemas.microsoft.com/office/drawing/2014/main" id="{7F4E3B97-30F1-04B2-EE7D-A2506010C0E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1345" y="1549677"/>
            <a:ext cx="9689310" cy="3758645"/>
          </a:xfrm>
          <a:prstGeom prst="rect">
            <a:avLst/>
          </a:prstGeom>
        </p:spPr>
      </p:pic>
    </p:spTree>
    <p:extLst>
      <p:ext uri="{BB962C8B-B14F-4D97-AF65-F5344CB8AC3E}">
        <p14:creationId xmlns:p14="http://schemas.microsoft.com/office/powerpoint/2010/main" val="291647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EAF31F7-BD6D-4F28-ADDE-ECD1E14317A3}"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4" name="Picture 3">
            <a:extLst>
              <a:ext uri="{FF2B5EF4-FFF2-40B4-BE49-F238E27FC236}">
                <a16:creationId xmlns:a16="http://schemas.microsoft.com/office/drawing/2014/main" id="{DAB1D2CC-8072-B249-9293-83BF9E201B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1384567"/>
            <a:ext cx="6306458" cy="3810443"/>
          </a:xfrm>
          <a:prstGeom prst="rect">
            <a:avLst/>
          </a:prstGeom>
        </p:spPr>
      </p:pic>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a:t>Johan Meyers et al. 2022. 'Wind farm flow control: prospects and challenges'</a:t>
            </a:r>
            <a:endParaRPr lang="zh-CN" altLang="en-US" dirty="0"/>
          </a:p>
        </p:txBody>
      </p:sp>
      <p:sp>
        <p:nvSpPr>
          <p:cNvPr id="9" name="Oval 8">
            <a:extLst>
              <a:ext uri="{FF2B5EF4-FFF2-40B4-BE49-F238E27FC236}">
                <a16:creationId xmlns:a16="http://schemas.microsoft.com/office/drawing/2014/main" id="{A532CDBE-7631-0B75-12BF-72F7CABC89DA}"/>
              </a:ext>
            </a:extLst>
          </p:cNvPr>
          <p:cNvSpPr/>
          <p:nvPr/>
        </p:nvSpPr>
        <p:spPr>
          <a:xfrm>
            <a:off x="4371399" y="3763381"/>
            <a:ext cx="939501" cy="882127"/>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Picture 10">
            <a:extLst>
              <a:ext uri="{FF2B5EF4-FFF2-40B4-BE49-F238E27FC236}">
                <a16:creationId xmlns:a16="http://schemas.microsoft.com/office/drawing/2014/main" id="{9ED7B8C3-C4A8-52B5-B9A5-80FF3DE129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59610" y="2042853"/>
            <a:ext cx="5165295" cy="2493869"/>
          </a:xfrm>
          <a:prstGeom prst="rect">
            <a:avLst/>
          </a:prstGeom>
        </p:spPr>
      </p:pic>
    </p:spTree>
    <p:extLst>
      <p:ext uri="{BB962C8B-B14F-4D97-AF65-F5344CB8AC3E}">
        <p14:creationId xmlns:p14="http://schemas.microsoft.com/office/powerpoint/2010/main" val="172840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86000"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Non-rotating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17923" y="2722576"/>
            <a:ext cx="6919560" cy="1939185"/>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spTree>
    <p:extLst>
      <p:ext uri="{BB962C8B-B14F-4D97-AF65-F5344CB8AC3E}">
        <p14:creationId xmlns:p14="http://schemas.microsoft.com/office/powerpoint/2010/main" val="223662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079306B-474C-4243-A271-18BD9E2D7297}"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Inverse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09056" cy="369332"/>
          </a:xfrm>
          <a:prstGeom prst="rect">
            <a:avLst/>
          </a:prstGeom>
          <a:noFill/>
        </p:spPr>
        <p:txBody>
          <a:bodyPr wrap="none" rtlCol="0">
            <a:spAutoFit/>
          </a:bodyPr>
          <a:lstStyle/>
          <a:p>
            <a:r>
              <a:rPr lang="en-US" altLang="zh-CN" dirty="0">
                <a:solidFill>
                  <a:srgbClr val="00B05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FF0000"/>
                </a:solidFill>
                <a:latin typeface="Times New Roman" panose="02020603050405020304" pitchFamily="18" charset="0"/>
                <a:cs typeface="Times New Roman" panose="02020603050405020304" pitchFamily="18" charset="0"/>
              </a:rPr>
              <a:t>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92010" y="2579552"/>
            <a:ext cx="5571385" cy="2225233"/>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4" name="Footer Placeholder 3">
            <a:extLst>
              <a:ext uri="{FF2B5EF4-FFF2-40B4-BE49-F238E27FC236}">
                <a16:creationId xmlns:a16="http://schemas.microsoft.com/office/drawing/2014/main" id="{D85B4169-F3C5-001B-E98D-C0F8CDF514B8}"/>
              </a:ext>
            </a:extLst>
          </p:cNvPr>
          <p:cNvSpPr>
            <a:spLocks noGrp="1"/>
          </p:cNvSpPr>
          <p:nvPr>
            <p:ph type="ftr" sz="quarter" idx="11"/>
          </p:nvPr>
        </p:nvSpPr>
        <p:spPr/>
        <p:txBody>
          <a:bodyPr/>
          <a:lstStyle/>
          <a:p>
            <a:r>
              <a:rPr lang="en-US" altLang="zh-CN" dirty="0" err="1"/>
              <a:t>Gunjit</a:t>
            </a:r>
            <a:r>
              <a:rPr lang="en-US" altLang="zh-CN" dirty="0"/>
              <a:t> Bir. 2008. 'Multi-blade coordinate transformation and its application to wind turbine'</a:t>
            </a:r>
            <a:endParaRPr lang="zh-CN" altLang="en-US" dirty="0"/>
          </a:p>
        </p:txBody>
      </p:sp>
    </p:spTree>
    <p:extLst>
      <p:ext uri="{BB962C8B-B14F-4D97-AF65-F5344CB8AC3E}">
        <p14:creationId xmlns:p14="http://schemas.microsoft.com/office/powerpoint/2010/main" val="134141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pic>
        <p:nvPicPr>
          <p:cNvPr id="5" name="Picture 4">
            <a:extLst>
              <a:ext uri="{FF2B5EF4-FFF2-40B4-BE49-F238E27FC236}">
                <a16:creationId xmlns:a16="http://schemas.microsoft.com/office/drawing/2014/main" id="{36304C30-E28D-36FE-D900-05E22A1E2C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306" y="1987804"/>
            <a:ext cx="6337841" cy="3059989"/>
          </a:xfrm>
          <a:prstGeom prst="rect">
            <a:avLst/>
          </a:prstGeom>
        </p:spPr>
      </p:pic>
      <p:pic>
        <p:nvPicPr>
          <p:cNvPr id="13" name="Picture 12">
            <a:extLst>
              <a:ext uri="{FF2B5EF4-FFF2-40B4-BE49-F238E27FC236}">
                <a16:creationId xmlns:a16="http://schemas.microsoft.com/office/drawing/2014/main" id="{A0369B97-D16C-2CE2-1ABD-5618436042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86978" y="1987804"/>
            <a:ext cx="6337841" cy="3059989"/>
          </a:xfrm>
          <a:prstGeom prst="rect">
            <a:avLst/>
          </a:prstGeom>
        </p:spPr>
      </p:pic>
      <p:cxnSp>
        <p:nvCxnSpPr>
          <p:cNvPr id="15" name="Connector: Curved 14">
            <a:extLst>
              <a:ext uri="{FF2B5EF4-FFF2-40B4-BE49-F238E27FC236}">
                <a16:creationId xmlns:a16="http://schemas.microsoft.com/office/drawing/2014/main" id="{C2AF8BBB-7E17-0AE8-D204-509B9DFE9D2D}"/>
              </a:ext>
            </a:extLst>
          </p:cNvPr>
          <p:cNvCxnSpPr>
            <a:stCxn id="5" idx="0"/>
            <a:endCxn id="13" idx="0"/>
          </p:cNvCxnSpPr>
          <p:nvPr/>
        </p:nvCxnSpPr>
        <p:spPr>
          <a:xfrm rot="5400000" flipH="1" flipV="1">
            <a:off x="6016257" y="-1451838"/>
            <a:ext cx="12700" cy="6879284"/>
          </a:xfrm>
          <a:prstGeom prst="curvedConnector3">
            <a:avLst>
              <a:gd name="adj1" fmla="val 414418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19910A7-7957-A355-D0DB-9B10D2069997}"/>
              </a:ext>
            </a:extLst>
          </p:cNvPr>
          <p:cNvSpPr txBox="1"/>
          <p:nvPr/>
        </p:nvSpPr>
        <p:spPr>
          <a:xfrm>
            <a:off x="5799556" y="1158643"/>
            <a:ext cx="697627"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MBC</a:t>
            </a:r>
            <a:endParaRPr lang="zh-CN" altLang="en-US" dirty="0">
              <a:latin typeface="Times New Roman" panose="02020603050405020304" pitchFamily="18" charset="0"/>
              <a:cs typeface="Times New Roman" panose="02020603050405020304" pitchFamily="18" charset="0"/>
            </a:endParaRPr>
          </a:p>
        </p:txBody>
      </p:sp>
      <p:cxnSp>
        <p:nvCxnSpPr>
          <p:cNvPr id="19" name="Connector: Curved 18">
            <a:extLst>
              <a:ext uri="{FF2B5EF4-FFF2-40B4-BE49-F238E27FC236}">
                <a16:creationId xmlns:a16="http://schemas.microsoft.com/office/drawing/2014/main" id="{0E228A63-49B9-ECC3-4339-7052BA085A2C}"/>
              </a:ext>
            </a:extLst>
          </p:cNvPr>
          <p:cNvCxnSpPr>
            <a:stCxn id="13" idx="2"/>
            <a:endCxn id="5" idx="2"/>
          </p:cNvCxnSpPr>
          <p:nvPr/>
        </p:nvCxnSpPr>
        <p:spPr>
          <a:xfrm rot="5400000">
            <a:off x="6016257" y="1608151"/>
            <a:ext cx="12700" cy="6879284"/>
          </a:xfrm>
          <a:prstGeom prst="curvedConnector3">
            <a:avLst>
              <a:gd name="adj1" fmla="val 3139535"/>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6146CE6-B7DE-2947-0710-4101B6DF4C37}"/>
              </a:ext>
            </a:extLst>
          </p:cNvPr>
          <p:cNvSpPr txBox="1"/>
          <p:nvPr/>
        </p:nvSpPr>
        <p:spPr>
          <a:xfrm>
            <a:off x="5430865" y="5454021"/>
            <a:ext cx="143500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Inverse MBC</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34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9CD0CD-34E4-413B-AFE7-12B896878D1A}" type="datetime1">
              <a:rPr lang="nl-NL" altLang="zh-CN" smtClean="0"/>
              <a:t>15-8-2024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Block Diagram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120DDDF-0FA1-AF34-A949-91B2318394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178" y="857250"/>
            <a:ext cx="10208057" cy="3024609"/>
          </a:xfrm>
          <a:prstGeom prst="rect">
            <a:avLst/>
          </a:prstGeom>
        </p:spPr>
      </p:pic>
      <p:sp>
        <p:nvSpPr>
          <p:cNvPr id="3" name="Footer Placeholder 2">
            <a:extLst>
              <a:ext uri="{FF2B5EF4-FFF2-40B4-BE49-F238E27FC236}">
                <a16:creationId xmlns:a16="http://schemas.microsoft.com/office/drawing/2014/main" id="{E722BC8A-26BA-1223-9A41-B751206AF314}"/>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sp>
        <p:nvSpPr>
          <p:cNvPr id="5" name="TextBox 4">
            <a:extLst>
              <a:ext uri="{FF2B5EF4-FFF2-40B4-BE49-F238E27FC236}">
                <a16:creationId xmlns:a16="http://schemas.microsoft.com/office/drawing/2014/main" id="{5E4380B0-B1F2-2453-4D47-3EC640EFF0FE}"/>
              </a:ext>
            </a:extLst>
          </p:cNvPr>
          <p:cNvSpPr txBox="1"/>
          <p:nvPr/>
        </p:nvSpPr>
        <p:spPr>
          <a:xfrm>
            <a:off x="1112022" y="3880682"/>
            <a:ext cx="2420786" cy="2120068"/>
          </a:xfrm>
          <a:prstGeom prst="rect">
            <a:avLst/>
          </a:prstGeom>
          <a:noFill/>
          <a:ln>
            <a:solidFill>
              <a:schemeClr val="tx1"/>
            </a:solidFill>
          </a:ln>
        </p:spPr>
        <p:txBody>
          <a:bodyPr wrap="square" rtlCol="0">
            <a:spAutoFit/>
          </a:bodyPr>
          <a:lstStyle/>
          <a:p>
            <a:pPr>
              <a:lnSpc>
                <a:spcPct val="150000"/>
              </a:lnSpc>
            </a:pPr>
            <a:r>
              <a:rPr lang="en-US" altLang="zh-CN" dirty="0">
                <a:latin typeface="Times New Roman" panose="02020603050405020304" pitchFamily="18" charset="0"/>
                <a:cs typeface="Times New Roman" panose="02020603050405020304" pitchFamily="18" charset="0"/>
              </a:rPr>
              <a:t>Sinusoidal signals</a:t>
            </a:r>
          </a:p>
          <a:p>
            <a:pPr>
              <a:lnSpc>
                <a:spcPct val="150000"/>
              </a:lnSpc>
            </a:pPr>
            <a:endParaRPr lang="en-US" altLang="zh-CN"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Frequency</a:t>
            </a: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Amplitude</a:t>
            </a: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Phase</a:t>
            </a:r>
            <a:endParaRPr lang="zh-CN" altLang="en-US"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2AFE9EE3-3738-8309-1552-A1460715EE08}"/>
              </a:ext>
            </a:extLst>
          </p:cNvPr>
          <p:cNvPicPr>
            <a:picLocks noChangeAspect="1"/>
          </p:cNvPicPr>
          <p:nvPr/>
        </p:nvPicPr>
        <p:blipFill>
          <a:blip r:embed="rId5"/>
          <a:stretch>
            <a:fillRect/>
          </a:stretch>
        </p:blipFill>
        <p:spPr>
          <a:xfrm>
            <a:off x="2455201" y="4539529"/>
            <a:ext cx="1011561" cy="753197"/>
          </a:xfrm>
          <a:prstGeom prst="rect">
            <a:avLst/>
          </a:prstGeom>
        </p:spPr>
      </p:pic>
      <p:cxnSp>
        <p:nvCxnSpPr>
          <p:cNvPr id="11" name="Straight Arrow Connector 10">
            <a:extLst>
              <a:ext uri="{FF2B5EF4-FFF2-40B4-BE49-F238E27FC236}">
                <a16:creationId xmlns:a16="http://schemas.microsoft.com/office/drawing/2014/main" id="{82E3A7D6-17EF-E065-2313-FF3A3DAEB8B3}"/>
              </a:ext>
            </a:extLst>
          </p:cNvPr>
          <p:cNvCxnSpPr/>
          <p:nvPr/>
        </p:nvCxnSpPr>
        <p:spPr>
          <a:xfrm flipV="1">
            <a:off x="1701209" y="3338623"/>
            <a:ext cx="0" cy="54205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079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5765</TotalTime>
  <Words>1447</Words>
  <Application>Microsoft Office PowerPoint</Application>
  <PresentationFormat>Widescreen</PresentationFormat>
  <Paragraphs>303</Paragraphs>
  <Slides>40</Slides>
  <Notes>36</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等线</vt:lpstr>
      <vt:lpstr>等线 Light</vt:lpstr>
      <vt:lpstr>Arial</vt:lpstr>
      <vt:lpstr>Times New Roman</vt:lpstr>
      <vt:lpstr>Wingdings</vt:lpstr>
      <vt:lpstr>Office Theme</vt:lpstr>
      <vt:lpstr>LiDAR-Enhanced Closed Loop Wake Mixing Control</vt:lpstr>
      <vt:lpstr>Wake Effect</vt:lpstr>
      <vt:lpstr>Wind Farm Flow Control</vt:lpstr>
      <vt:lpstr>Wake Mixing</vt:lpstr>
      <vt:lpstr>Wake Mixing</vt:lpstr>
      <vt:lpstr>Helix --- MBC Transform</vt:lpstr>
      <vt:lpstr>Helix --- Inverse MBC Transform</vt:lpstr>
      <vt:lpstr>MBC Transform</vt:lpstr>
      <vt:lpstr>Helix --- Block Diagram</vt:lpstr>
      <vt:lpstr>Gap of the Helix</vt:lpstr>
      <vt:lpstr>Feedback --- LiDAR</vt:lpstr>
      <vt:lpstr>Research Question</vt:lpstr>
      <vt:lpstr>LiDAR Choosing</vt:lpstr>
      <vt:lpstr>Research Question</vt:lpstr>
      <vt:lpstr>Practical Tool</vt:lpstr>
      <vt:lpstr>Simulation Setup</vt:lpstr>
      <vt:lpstr>Demo of LiDAR</vt:lpstr>
      <vt:lpstr>What to control?</vt:lpstr>
      <vt:lpstr>New Transform</vt:lpstr>
      <vt:lpstr>New Transform</vt:lpstr>
      <vt:lpstr>New Transform</vt:lpstr>
      <vt:lpstr>New Transform</vt:lpstr>
      <vt:lpstr>What to control?</vt:lpstr>
      <vt:lpstr>HF beta – HF center</vt:lpstr>
      <vt:lpstr>HF beta – HF center</vt:lpstr>
      <vt:lpstr>HF beta – HF center</vt:lpstr>
      <vt:lpstr>HF beta – HF center Analysis</vt:lpstr>
      <vt:lpstr>Research Question</vt:lpstr>
      <vt:lpstr>Control System Design</vt:lpstr>
      <vt:lpstr>Dead-time Delay</vt:lpstr>
      <vt:lpstr>Smith Predictor (CL Yaw Ctrl)</vt:lpstr>
      <vt:lpstr>Model-based Control</vt:lpstr>
      <vt:lpstr>System IDE --- data processing</vt:lpstr>
      <vt:lpstr>System IDE</vt:lpstr>
      <vt:lpstr>System IDE</vt:lpstr>
      <vt:lpstr>Next Step</vt:lpstr>
      <vt:lpstr>Thanks for listening :)</vt:lpstr>
      <vt:lpstr>PowerPoint Presentation</vt:lpstr>
      <vt:lpstr>Why closed-loop control?</vt:lpstr>
      <vt:lpstr>Why closed-loop control?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LiDAR Update</dc:title>
  <dc:creator>David Chen</dc:creator>
  <cp:lastModifiedBy>David Chen</cp:lastModifiedBy>
  <cp:revision>374</cp:revision>
  <dcterms:created xsi:type="dcterms:W3CDTF">2024-06-06T10:17:08Z</dcterms:created>
  <dcterms:modified xsi:type="dcterms:W3CDTF">2024-08-15T12:07:31Z</dcterms:modified>
</cp:coreProperties>
</file>

<file path=docProps/thumbnail.jpeg>
</file>